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handoutMasterIdLst>
    <p:handoutMasterId r:id="rId57"/>
  </p:handoutMasterIdLst>
  <p:sldIdLst>
    <p:sldId id="259" r:id="rId2"/>
    <p:sldId id="260" r:id="rId3"/>
    <p:sldId id="261" r:id="rId4"/>
    <p:sldId id="262" r:id="rId5"/>
    <p:sldId id="263" r:id="rId6"/>
    <p:sldId id="264" r:id="rId7"/>
    <p:sldId id="265" r:id="rId8"/>
    <p:sldId id="266" r:id="rId9"/>
    <p:sldId id="269" r:id="rId10"/>
    <p:sldId id="270" r:id="rId11"/>
    <p:sldId id="271" r:id="rId12"/>
    <p:sldId id="272" r:id="rId13"/>
    <p:sldId id="274" r:id="rId14"/>
    <p:sldId id="278" r:id="rId15"/>
    <p:sldId id="281" r:id="rId16"/>
    <p:sldId id="282" r:id="rId17"/>
    <p:sldId id="283" r:id="rId18"/>
    <p:sldId id="286" r:id="rId19"/>
    <p:sldId id="287" r:id="rId20"/>
    <p:sldId id="288" r:id="rId21"/>
    <p:sldId id="289" r:id="rId22"/>
    <p:sldId id="290" r:id="rId23"/>
    <p:sldId id="292" r:id="rId24"/>
    <p:sldId id="300" r:id="rId25"/>
    <p:sldId id="302" r:id="rId26"/>
    <p:sldId id="305" r:id="rId27"/>
    <p:sldId id="309" r:id="rId28"/>
    <p:sldId id="311" r:id="rId29"/>
    <p:sldId id="312" r:id="rId30"/>
    <p:sldId id="313" r:id="rId31"/>
    <p:sldId id="318" r:id="rId32"/>
    <p:sldId id="319" r:id="rId33"/>
    <p:sldId id="321" r:id="rId34"/>
    <p:sldId id="323" r:id="rId35"/>
    <p:sldId id="324" r:id="rId36"/>
    <p:sldId id="325" r:id="rId37"/>
    <p:sldId id="328" r:id="rId38"/>
    <p:sldId id="329" r:id="rId39"/>
    <p:sldId id="330" r:id="rId40"/>
    <p:sldId id="331" r:id="rId41"/>
    <p:sldId id="332" r:id="rId42"/>
    <p:sldId id="333" r:id="rId43"/>
    <p:sldId id="334" r:id="rId44"/>
    <p:sldId id="336" r:id="rId45"/>
    <p:sldId id="337" r:id="rId46"/>
    <p:sldId id="338" r:id="rId47"/>
    <p:sldId id="341" r:id="rId48"/>
    <p:sldId id="342" r:id="rId49"/>
    <p:sldId id="343" r:id="rId50"/>
    <p:sldId id="344" r:id="rId51"/>
    <p:sldId id="345" r:id="rId52"/>
    <p:sldId id="346" r:id="rId53"/>
    <p:sldId id="347" r:id="rId54"/>
    <p:sldId id="348" r:id="rId55"/>
    <p:sldId id="349" r:id="rId56"/>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CCC"/>
    <a:srgbClr val="1672CE"/>
    <a:srgbClr val="318DE9"/>
    <a:srgbClr val="FF0000"/>
    <a:srgbClr val="00CC00"/>
    <a:srgbClr val="CC000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43" autoAdjust="0"/>
  </p:normalViewPr>
  <p:slideViewPr>
    <p:cSldViewPr>
      <p:cViewPr varScale="1">
        <p:scale>
          <a:sx n="92" d="100"/>
          <a:sy n="92" d="100"/>
        </p:scale>
        <p:origin x="1344" y="90"/>
      </p:cViewPr>
      <p:guideLst>
        <p:guide orient="horz" pos="2160"/>
        <p:guide pos="2880"/>
      </p:guideLst>
    </p:cSldViewPr>
  </p:slideViewPr>
  <p:outlineViewPr>
    <p:cViewPr>
      <p:scale>
        <a:sx n="33" d="100"/>
        <a:sy n="33" d="100"/>
      </p:scale>
      <p:origin x="0" y="-41664"/>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b="1"/>
            </a:lvl1pPr>
          </a:lstStyle>
          <a:p>
            <a:endParaRPr lang="en-US" altLang="en-US"/>
          </a:p>
        </p:txBody>
      </p:sp>
      <p:sp>
        <p:nvSpPr>
          <p:cNvPr id="243715"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b="1"/>
            </a:lvl1pPr>
          </a:lstStyle>
          <a:p>
            <a:endParaRPr lang="en-US" altLang="en-US"/>
          </a:p>
        </p:txBody>
      </p:sp>
      <p:sp>
        <p:nvSpPr>
          <p:cNvPr id="243716"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b="1"/>
            </a:lvl1pPr>
          </a:lstStyle>
          <a:p>
            <a:endParaRPr lang="en-US" altLang="en-US"/>
          </a:p>
        </p:txBody>
      </p:sp>
      <p:sp>
        <p:nvSpPr>
          <p:cNvPr id="243717"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b="1"/>
            </a:lvl1pPr>
          </a:lstStyle>
          <a:p>
            <a:fld id="{5FEE6078-5FF8-40F0-8053-FCE7A00EA726}" type="slidenum">
              <a:rPr lang="en-US" altLang="en-US"/>
              <a:pPr/>
              <a:t>‹#›</a:t>
            </a:fld>
            <a:endParaRPr lang="en-US" altLang="en-US"/>
          </a:p>
        </p:txBody>
      </p:sp>
    </p:spTree>
    <p:extLst>
      <p:ext uri="{BB962C8B-B14F-4D97-AF65-F5344CB8AC3E}">
        <p14:creationId xmlns:p14="http://schemas.microsoft.com/office/powerpoint/2010/main" val="266986011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65259"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smtClean="0"/>
              <a:t>Click to edit Master title style</a:t>
            </a:r>
          </a:p>
        </p:txBody>
      </p:sp>
      <p:sp>
        <p:nvSpPr>
          <p:cNvPr id="565260"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smtClean="0"/>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5628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2193440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34202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1739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9424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6002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4287063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529627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5014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873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4231"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64232"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anose="02020603050405020304" pitchFamily="18" charset="0"/>
        </a:defRPr>
      </a:lvl2pPr>
      <a:lvl3pPr algn="l" rtl="0" fontAlgn="base">
        <a:spcBef>
          <a:spcPct val="0"/>
        </a:spcBef>
        <a:spcAft>
          <a:spcPct val="0"/>
        </a:spcAft>
        <a:defRPr sz="4200">
          <a:solidFill>
            <a:schemeClr val="tx2"/>
          </a:solidFill>
          <a:latin typeface="Times New Roman" panose="02020603050405020304" pitchFamily="18" charset="0"/>
        </a:defRPr>
      </a:lvl3pPr>
      <a:lvl4pPr algn="l" rtl="0" fontAlgn="base">
        <a:spcBef>
          <a:spcPct val="0"/>
        </a:spcBef>
        <a:spcAft>
          <a:spcPct val="0"/>
        </a:spcAft>
        <a:defRPr sz="4200">
          <a:solidFill>
            <a:schemeClr val="tx2"/>
          </a:solidFill>
          <a:latin typeface="Times New Roman" panose="02020603050405020304" pitchFamily="18" charset="0"/>
        </a:defRPr>
      </a:lvl4pPr>
      <a:lvl5pPr algn="l" rtl="0" fontAlgn="base">
        <a:spcBef>
          <a:spcPct val="0"/>
        </a:spcBef>
        <a:spcAft>
          <a:spcPct val="0"/>
        </a:spcAft>
        <a:defRPr sz="4200">
          <a:solidFill>
            <a:schemeClr val="tx2"/>
          </a:solidFill>
          <a:latin typeface="Times New Roman" panose="02020603050405020304" pitchFamily="18" charset="0"/>
        </a:defRPr>
      </a:lvl5pPr>
      <a:lvl6pPr marL="457200" algn="l" rtl="0" fontAlgn="base">
        <a:spcBef>
          <a:spcPct val="0"/>
        </a:spcBef>
        <a:spcAft>
          <a:spcPct val="0"/>
        </a:spcAft>
        <a:defRPr sz="4200">
          <a:solidFill>
            <a:schemeClr val="tx2"/>
          </a:solidFill>
          <a:latin typeface="Times New Roman" panose="02020603050405020304" pitchFamily="18" charset="0"/>
        </a:defRPr>
      </a:lvl6pPr>
      <a:lvl7pPr marL="914400" algn="l" rtl="0" fontAlgn="base">
        <a:spcBef>
          <a:spcPct val="0"/>
        </a:spcBef>
        <a:spcAft>
          <a:spcPct val="0"/>
        </a:spcAft>
        <a:defRPr sz="4200">
          <a:solidFill>
            <a:schemeClr val="tx2"/>
          </a:solidFill>
          <a:latin typeface="Times New Roman" panose="02020603050405020304" pitchFamily="18" charset="0"/>
        </a:defRPr>
      </a:lvl7pPr>
      <a:lvl8pPr marL="1371600" algn="l" rtl="0" fontAlgn="base">
        <a:spcBef>
          <a:spcPct val="0"/>
        </a:spcBef>
        <a:spcAft>
          <a:spcPct val="0"/>
        </a:spcAft>
        <a:defRPr sz="4200">
          <a:solidFill>
            <a:schemeClr val="tx2"/>
          </a:solidFill>
          <a:latin typeface="Times New Roman" panose="02020603050405020304" pitchFamily="18" charset="0"/>
        </a:defRPr>
      </a:lvl8pPr>
      <a:lvl9pPr marL="1828800" algn="l" rtl="0" fontAlgn="base">
        <a:spcBef>
          <a:spcPct val="0"/>
        </a:spcBef>
        <a:spcAft>
          <a:spcPct val="0"/>
        </a:spcAft>
        <a:defRPr sz="42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5" name="Rectangle 7"/>
          <p:cNvSpPr>
            <a:spLocks noGrp="1" noChangeArrowheads="1"/>
          </p:cNvSpPr>
          <p:nvPr>
            <p:ph type="subTitle" idx="1"/>
          </p:nvPr>
        </p:nvSpPr>
        <p:spPr>
          <a:xfrm>
            <a:off x="1371600" y="2133600"/>
            <a:ext cx="6858000" cy="1600200"/>
          </a:xfrm>
          <a:ln/>
          <a:extLst>
            <a:ext uri="{91240B29-F687-4F45-9708-019B960494DF}">
              <a14:hiddenLine xmlns:a14="http://schemas.microsoft.com/office/drawing/2010/main" w="31750">
                <a:solidFill>
                  <a:schemeClr val="tx1"/>
                </a:solidFill>
                <a:miter lim="800000"/>
                <a:headEnd/>
                <a:tailEnd/>
              </a14:hiddenLine>
            </a:ext>
          </a:extLst>
        </p:spPr>
        <p:txBody>
          <a:bodyPr/>
          <a:lstStyle/>
          <a:p>
            <a:pPr>
              <a:lnSpc>
                <a:spcPct val="80000"/>
              </a:lnSpc>
            </a:pPr>
            <a:endParaRPr lang="en-US" altLang="en-US" sz="2400" dirty="0"/>
          </a:p>
          <a:p>
            <a:pPr>
              <a:lnSpc>
                <a:spcPct val="80000"/>
              </a:lnSpc>
            </a:pPr>
            <a:r>
              <a:rPr lang="en-US" altLang="en-US" sz="3600" dirty="0"/>
              <a:t>The Revenue Cycle:</a:t>
            </a:r>
          </a:p>
          <a:p>
            <a:pPr>
              <a:lnSpc>
                <a:spcPct val="80000"/>
              </a:lnSpc>
            </a:pPr>
            <a:r>
              <a:rPr lang="en-US" altLang="en-US" sz="3600" dirty="0"/>
              <a:t>Sales and Cash Collections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ltLang="en-US" dirty="0"/>
              <a:t>INTRODUCTION</a:t>
            </a:r>
          </a:p>
        </p:txBody>
      </p:sp>
      <p:sp>
        <p:nvSpPr>
          <p:cNvPr id="202755" name="Rectangle 3"/>
          <p:cNvSpPr>
            <a:spLocks noGrp="1" noChangeArrowheads="1"/>
          </p:cNvSpPr>
          <p:nvPr>
            <p:ph type="body" idx="1"/>
          </p:nvPr>
        </p:nvSpPr>
        <p:spPr>
          <a:xfrm>
            <a:off x="457200" y="1600200"/>
            <a:ext cx="8229600" cy="4724400"/>
          </a:xfrm>
        </p:spPr>
        <p:txBody>
          <a:bodyPr/>
          <a:lstStyle/>
          <a:p>
            <a:pPr>
              <a:lnSpc>
                <a:spcPct val="90000"/>
              </a:lnSpc>
            </a:pPr>
            <a:r>
              <a:rPr lang="en-US" altLang="en-US" dirty="0"/>
              <a:t>Questions </a:t>
            </a:r>
            <a:r>
              <a:rPr lang="en-US" altLang="en-US" dirty="0" smtClean="0"/>
              <a:t>addressed:</a:t>
            </a:r>
            <a:endParaRPr lang="en-US" altLang="en-US" dirty="0"/>
          </a:p>
          <a:p>
            <a:pPr lvl="1">
              <a:lnSpc>
                <a:spcPct val="90000"/>
              </a:lnSpc>
            </a:pPr>
            <a:r>
              <a:rPr lang="en-US" altLang="en-US" dirty="0"/>
              <a:t>What are the </a:t>
            </a:r>
            <a:r>
              <a:rPr lang="en-US" altLang="en-US" u="sng" dirty="0"/>
              <a:t>basic</a:t>
            </a:r>
            <a:r>
              <a:rPr lang="en-US" altLang="en-US" dirty="0"/>
              <a:t> business activities and data processing operations that are performed in the revenue cycle?</a:t>
            </a:r>
          </a:p>
          <a:p>
            <a:pPr lvl="1">
              <a:lnSpc>
                <a:spcPct val="90000"/>
              </a:lnSpc>
            </a:pPr>
            <a:r>
              <a:rPr lang="en-US" altLang="en-US" dirty="0"/>
              <a:t>What decisions need to be made in the revenue cycle, and what information is needed to make these decisions?</a:t>
            </a:r>
          </a:p>
          <a:p>
            <a:pPr lvl="1">
              <a:lnSpc>
                <a:spcPct val="90000"/>
              </a:lnSpc>
            </a:pPr>
            <a:r>
              <a:rPr lang="en-US" altLang="en-US" dirty="0"/>
              <a:t>What are the major threats in the revenue cycle and the controls related to those threats?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US" altLang="en-US" dirty="0"/>
              <a:t>INTRODUCTION</a:t>
            </a:r>
          </a:p>
        </p:txBody>
      </p:sp>
      <p:sp>
        <p:nvSpPr>
          <p:cNvPr id="204803" name="Rectangle 3"/>
          <p:cNvSpPr>
            <a:spLocks noGrp="1" noChangeArrowheads="1"/>
          </p:cNvSpPr>
          <p:nvPr>
            <p:ph type="body" idx="1"/>
          </p:nvPr>
        </p:nvSpPr>
        <p:spPr/>
        <p:txBody>
          <a:bodyPr/>
          <a:lstStyle/>
          <a:p>
            <a:r>
              <a:rPr lang="en-US" altLang="en-US" dirty="0"/>
              <a:t>The revenue cycle is a recurring set of business activities and related information processing operations associated with:</a:t>
            </a:r>
          </a:p>
          <a:p>
            <a:pPr lvl="1"/>
            <a:r>
              <a:rPr lang="en-US" altLang="en-US" dirty="0"/>
              <a:t>Providing goods and services to customers</a:t>
            </a:r>
          </a:p>
          <a:p>
            <a:pPr lvl="1"/>
            <a:r>
              <a:rPr lang="en-US" altLang="en-US" dirty="0"/>
              <a:t>Collecting their cash payments</a:t>
            </a:r>
          </a:p>
          <a:p>
            <a:r>
              <a:rPr lang="en-US" altLang="en-US" dirty="0"/>
              <a:t>The primary external exchange of information is with customers.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p:txBody>
          <a:bodyPr/>
          <a:lstStyle/>
          <a:p>
            <a:r>
              <a:rPr lang="en-US" altLang="en-US" dirty="0"/>
              <a:t>INTRODUCTION</a:t>
            </a:r>
          </a:p>
        </p:txBody>
      </p:sp>
      <p:sp>
        <p:nvSpPr>
          <p:cNvPr id="385027" name="Rectangle 3"/>
          <p:cNvSpPr>
            <a:spLocks noGrp="1" noChangeArrowheads="1"/>
          </p:cNvSpPr>
          <p:nvPr>
            <p:ph type="body" idx="1"/>
          </p:nvPr>
        </p:nvSpPr>
        <p:spPr/>
        <p:txBody>
          <a:bodyPr/>
          <a:lstStyle/>
          <a:p>
            <a:r>
              <a:rPr lang="en-US" altLang="en-US" dirty="0"/>
              <a:t>Information about revenue cycle activities flows to other accounting cycles, e.g.:</a:t>
            </a:r>
          </a:p>
          <a:p>
            <a:pPr lvl="1"/>
            <a:r>
              <a:rPr lang="en-US" altLang="en-US" b="1" dirty="0">
                <a:solidFill>
                  <a:srgbClr val="CC0000"/>
                </a:solidFill>
              </a:rPr>
              <a:t>The expenditure and production cycles</a:t>
            </a:r>
          </a:p>
        </p:txBody>
      </p:sp>
      <p:sp>
        <p:nvSpPr>
          <p:cNvPr id="385028" name="Rectangle 4"/>
          <p:cNvSpPr>
            <a:spLocks noChangeArrowheads="1"/>
          </p:cNvSpPr>
          <p:nvPr/>
        </p:nvSpPr>
        <p:spPr bwMode="auto">
          <a:xfrm>
            <a:off x="2819400" y="3200400"/>
            <a:ext cx="5562600" cy="1371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Receive information about sales transactions so they’ll know when to initiate the purchase or production of more inventory.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85028"/>
                                        </p:tgtEl>
                                        <p:attrNameLst>
                                          <p:attrName>style.visibility</p:attrName>
                                        </p:attrNameLst>
                                      </p:cBhvr>
                                      <p:to>
                                        <p:strVal val="visible"/>
                                      </p:to>
                                    </p:set>
                                    <p:anim calcmode="lin" valueType="num">
                                      <p:cBhvr>
                                        <p:cTn id="7" dur="500" fill="hold"/>
                                        <p:tgtEl>
                                          <p:spTgt spid="385028"/>
                                        </p:tgtEl>
                                        <p:attrNameLst>
                                          <p:attrName>ppt_w</p:attrName>
                                        </p:attrNameLst>
                                      </p:cBhvr>
                                      <p:tavLst>
                                        <p:tav tm="0">
                                          <p:val>
                                            <p:fltVal val="0"/>
                                          </p:val>
                                        </p:tav>
                                        <p:tav tm="100000">
                                          <p:val>
                                            <p:strVal val="#ppt_w"/>
                                          </p:val>
                                        </p:tav>
                                      </p:tavLst>
                                    </p:anim>
                                    <p:anim calcmode="lin" valueType="num">
                                      <p:cBhvr>
                                        <p:cTn id="8" dur="500" fill="hold"/>
                                        <p:tgtEl>
                                          <p:spTgt spid="3850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altLang="en-US" dirty="0"/>
              <a:t>INTRODUCTION</a:t>
            </a:r>
          </a:p>
        </p:txBody>
      </p:sp>
      <p:sp>
        <p:nvSpPr>
          <p:cNvPr id="386051" name="Rectangle 3"/>
          <p:cNvSpPr>
            <a:spLocks noGrp="1" noChangeArrowheads="1"/>
          </p:cNvSpPr>
          <p:nvPr>
            <p:ph type="body" idx="1"/>
          </p:nvPr>
        </p:nvSpPr>
        <p:spPr/>
        <p:txBody>
          <a:bodyPr/>
          <a:lstStyle/>
          <a:p>
            <a:r>
              <a:rPr lang="en-US" altLang="en-US" dirty="0"/>
              <a:t>Information about revenue cycle activities flows to other accounting cycles, e.g.:</a:t>
            </a:r>
          </a:p>
          <a:p>
            <a:pPr lvl="1"/>
            <a:r>
              <a:rPr lang="en-US" altLang="en-US" dirty="0"/>
              <a:t>The expenditure and production cycles</a:t>
            </a:r>
          </a:p>
          <a:p>
            <a:pPr lvl="1"/>
            <a:r>
              <a:rPr lang="en-US" altLang="en-US" b="1" dirty="0">
                <a:solidFill>
                  <a:srgbClr val="CC0000"/>
                </a:solidFill>
              </a:rPr>
              <a:t>The human resources/payroll cycle</a:t>
            </a:r>
          </a:p>
        </p:txBody>
      </p:sp>
      <p:sp>
        <p:nvSpPr>
          <p:cNvPr id="386052" name="Rectangle 4"/>
          <p:cNvSpPr>
            <a:spLocks noChangeArrowheads="1"/>
          </p:cNvSpPr>
          <p:nvPr/>
        </p:nvSpPr>
        <p:spPr bwMode="auto">
          <a:xfrm>
            <a:off x="2895600" y="3733800"/>
            <a:ext cx="55626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Uses information about sales to calculate commissions and bonuses.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86052"/>
                                        </p:tgtEl>
                                        <p:attrNameLst>
                                          <p:attrName>style.visibility</p:attrName>
                                        </p:attrNameLst>
                                      </p:cBhvr>
                                      <p:to>
                                        <p:strVal val="visible"/>
                                      </p:to>
                                    </p:set>
                                    <p:anim calcmode="lin" valueType="num">
                                      <p:cBhvr>
                                        <p:cTn id="7" dur="500" fill="hold"/>
                                        <p:tgtEl>
                                          <p:spTgt spid="386052"/>
                                        </p:tgtEl>
                                        <p:attrNameLst>
                                          <p:attrName>ppt_w</p:attrName>
                                        </p:attrNameLst>
                                      </p:cBhvr>
                                      <p:tavLst>
                                        <p:tav tm="0">
                                          <p:val>
                                            <p:fltVal val="0"/>
                                          </p:val>
                                        </p:tav>
                                        <p:tav tm="100000">
                                          <p:val>
                                            <p:strVal val="#ppt_w"/>
                                          </p:val>
                                        </p:tav>
                                      </p:tavLst>
                                    </p:anim>
                                    <p:anim calcmode="lin" valueType="num">
                                      <p:cBhvr>
                                        <p:cTn id="8" dur="500" fill="hold"/>
                                        <p:tgtEl>
                                          <p:spTgt spid="3860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r>
              <a:rPr lang="en-US" altLang="en-US" dirty="0"/>
              <a:t>INTRODUCTION</a:t>
            </a:r>
          </a:p>
        </p:txBody>
      </p:sp>
      <p:sp>
        <p:nvSpPr>
          <p:cNvPr id="387075" name="Rectangle 3"/>
          <p:cNvSpPr>
            <a:spLocks noGrp="1" noChangeArrowheads="1"/>
          </p:cNvSpPr>
          <p:nvPr>
            <p:ph type="body" idx="1"/>
          </p:nvPr>
        </p:nvSpPr>
        <p:spPr/>
        <p:txBody>
          <a:bodyPr/>
          <a:lstStyle/>
          <a:p>
            <a:r>
              <a:rPr lang="en-US" altLang="en-US" dirty="0"/>
              <a:t>Information about revenue cycle activities flows to other accounting cycles, e.g.:</a:t>
            </a:r>
          </a:p>
          <a:p>
            <a:pPr lvl="1"/>
            <a:r>
              <a:rPr lang="en-US" altLang="en-US" dirty="0"/>
              <a:t>The expenditure and production cycles</a:t>
            </a:r>
          </a:p>
          <a:p>
            <a:pPr lvl="1"/>
            <a:r>
              <a:rPr lang="en-US" altLang="en-US" dirty="0"/>
              <a:t>The human resources/payroll cycle</a:t>
            </a:r>
          </a:p>
          <a:p>
            <a:pPr lvl="1"/>
            <a:r>
              <a:rPr lang="en-US" altLang="en-US" b="1" dirty="0">
                <a:solidFill>
                  <a:srgbClr val="CC0000"/>
                </a:solidFill>
              </a:rPr>
              <a:t>The general ledger and reporting function</a:t>
            </a:r>
          </a:p>
        </p:txBody>
      </p:sp>
      <p:sp>
        <p:nvSpPr>
          <p:cNvPr id="387076" name="Rectangle 4"/>
          <p:cNvSpPr>
            <a:spLocks noChangeArrowheads="1"/>
          </p:cNvSpPr>
          <p:nvPr/>
        </p:nvSpPr>
        <p:spPr bwMode="auto">
          <a:xfrm>
            <a:off x="3124200" y="4191000"/>
            <a:ext cx="5562600" cy="1066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Uses information produced by the revenue cycle in preparing financial statements and performance reports.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87076"/>
                                        </p:tgtEl>
                                        <p:attrNameLst>
                                          <p:attrName>style.visibility</p:attrName>
                                        </p:attrNameLst>
                                      </p:cBhvr>
                                      <p:to>
                                        <p:strVal val="visible"/>
                                      </p:to>
                                    </p:set>
                                    <p:anim calcmode="lin" valueType="num">
                                      <p:cBhvr>
                                        <p:cTn id="7" dur="500" fill="hold"/>
                                        <p:tgtEl>
                                          <p:spTgt spid="387076"/>
                                        </p:tgtEl>
                                        <p:attrNameLst>
                                          <p:attrName>ppt_w</p:attrName>
                                        </p:attrNameLst>
                                      </p:cBhvr>
                                      <p:tavLst>
                                        <p:tav tm="0">
                                          <p:val>
                                            <p:fltVal val="0"/>
                                          </p:val>
                                        </p:tav>
                                        <p:tav tm="100000">
                                          <p:val>
                                            <p:strVal val="#ppt_w"/>
                                          </p:val>
                                        </p:tav>
                                      </p:tavLst>
                                    </p:anim>
                                    <p:anim calcmode="lin" valueType="num">
                                      <p:cBhvr>
                                        <p:cTn id="8" dur="500" fill="hold"/>
                                        <p:tgtEl>
                                          <p:spTgt spid="3870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6"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p:txBody>
          <a:bodyPr/>
          <a:lstStyle/>
          <a:p>
            <a:r>
              <a:rPr lang="en-US" altLang="en-US" dirty="0"/>
              <a:t>INTRODUCTION</a:t>
            </a:r>
          </a:p>
        </p:txBody>
      </p:sp>
      <p:sp>
        <p:nvSpPr>
          <p:cNvPr id="388099" name="Rectangle 3"/>
          <p:cNvSpPr>
            <a:spLocks noGrp="1" noChangeArrowheads="1"/>
          </p:cNvSpPr>
          <p:nvPr>
            <p:ph type="body" idx="1"/>
          </p:nvPr>
        </p:nvSpPr>
        <p:spPr/>
        <p:txBody>
          <a:bodyPr/>
          <a:lstStyle/>
          <a:p>
            <a:r>
              <a:rPr lang="en-US" altLang="en-US" dirty="0"/>
              <a:t>The primary objective of the revenue cycle:</a:t>
            </a:r>
          </a:p>
          <a:p>
            <a:pPr lvl="1"/>
            <a:r>
              <a:rPr lang="en-US" altLang="en-US" dirty="0"/>
              <a:t>Provide the right product in the right place at the right time for the right price.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p:txBody>
          <a:bodyPr/>
          <a:lstStyle/>
          <a:p>
            <a:r>
              <a:rPr lang="en-US" altLang="en-US" dirty="0"/>
              <a:t>INTRODUCTION</a:t>
            </a:r>
          </a:p>
        </p:txBody>
      </p:sp>
      <p:sp>
        <p:nvSpPr>
          <p:cNvPr id="389123" name="Rectangle 3"/>
          <p:cNvSpPr>
            <a:spLocks noGrp="1" noChangeArrowheads="1"/>
          </p:cNvSpPr>
          <p:nvPr>
            <p:ph type="body" idx="1"/>
          </p:nvPr>
        </p:nvSpPr>
        <p:spPr>
          <a:xfrm>
            <a:off x="457200" y="1600200"/>
            <a:ext cx="8229600" cy="4724400"/>
          </a:xfrm>
        </p:spPr>
        <p:txBody>
          <a:bodyPr/>
          <a:lstStyle/>
          <a:p>
            <a:pPr>
              <a:lnSpc>
                <a:spcPct val="90000"/>
              </a:lnSpc>
            </a:pPr>
            <a:r>
              <a:rPr lang="en-US" altLang="en-US" dirty="0"/>
              <a:t>Decisions that must be made:</a:t>
            </a:r>
          </a:p>
          <a:p>
            <a:pPr lvl="1">
              <a:lnSpc>
                <a:spcPct val="90000"/>
              </a:lnSpc>
            </a:pPr>
            <a:r>
              <a:rPr lang="en-US" altLang="en-US" dirty="0"/>
              <a:t>Should we customize products?</a:t>
            </a:r>
          </a:p>
          <a:p>
            <a:pPr lvl="1">
              <a:lnSpc>
                <a:spcPct val="90000"/>
              </a:lnSpc>
            </a:pPr>
            <a:r>
              <a:rPr lang="en-US" altLang="en-US" dirty="0"/>
              <a:t>How much inventory should we carry and where?</a:t>
            </a:r>
          </a:p>
          <a:p>
            <a:pPr lvl="1">
              <a:lnSpc>
                <a:spcPct val="90000"/>
              </a:lnSpc>
            </a:pPr>
            <a:r>
              <a:rPr lang="en-US" altLang="en-US" dirty="0"/>
              <a:t>How should we deliver our product?</a:t>
            </a:r>
          </a:p>
          <a:p>
            <a:pPr lvl="1">
              <a:lnSpc>
                <a:spcPct val="90000"/>
              </a:lnSpc>
            </a:pPr>
            <a:r>
              <a:rPr lang="en-US" altLang="en-US" dirty="0"/>
              <a:t>How should we price our product?</a:t>
            </a:r>
          </a:p>
          <a:p>
            <a:pPr lvl="1">
              <a:lnSpc>
                <a:spcPct val="90000"/>
              </a:lnSpc>
            </a:pPr>
            <a:r>
              <a:rPr lang="en-US" altLang="en-US" dirty="0"/>
              <a:t>Should we give customers credit?  If so, how much and on what terms?</a:t>
            </a:r>
          </a:p>
          <a:p>
            <a:pPr lvl="1">
              <a:lnSpc>
                <a:spcPct val="90000"/>
              </a:lnSpc>
            </a:pPr>
            <a:r>
              <a:rPr lang="en-US" altLang="en-US" dirty="0"/>
              <a:t>How can we process payments to maximize cash flow?</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altLang="en-US" dirty="0"/>
              <a:t>REVENUE CYCLE BUSINESS ACTIVITIES</a:t>
            </a:r>
          </a:p>
        </p:txBody>
      </p:sp>
      <p:sp>
        <p:nvSpPr>
          <p:cNvPr id="392195" name="Rectangle 3"/>
          <p:cNvSpPr>
            <a:spLocks noGrp="1" noChangeArrowheads="1"/>
          </p:cNvSpPr>
          <p:nvPr>
            <p:ph type="body" idx="1"/>
          </p:nvPr>
        </p:nvSpPr>
        <p:spPr>
          <a:xfrm>
            <a:off x="457200" y="1600200"/>
            <a:ext cx="8229600" cy="4724400"/>
          </a:xfrm>
        </p:spPr>
        <p:txBody>
          <a:bodyPr/>
          <a:lstStyle/>
          <a:p>
            <a:r>
              <a:rPr lang="en-US" altLang="en-US" dirty="0"/>
              <a:t>Four basic business activities are performed in the revenue cycle:</a:t>
            </a:r>
          </a:p>
          <a:p>
            <a:pPr lvl="1"/>
            <a:r>
              <a:rPr lang="en-US" altLang="en-US" dirty="0"/>
              <a:t>Sales order entry</a:t>
            </a:r>
          </a:p>
          <a:p>
            <a:pPr lvl="1"/>
            <a:r>
              <a:rPr lang="en-US" altLang="en-US" dirty="0"/>
              <a:t>Shipping</a:t>
            </a:r>
          </a:p>
          <a:p>
            <a:pPr lvl="1"/>
            <a:r>
              <a:rPr lang="en-US" altLang="en-US" dirty="0"/>
              <a:t>Billing</a:t>
            </a:r>
          </a:p>
          <a:p>
            <a:pPr lvl="1"/>
            <a:r>
              <a:rPr lang="en-US" altLang="en-US" dirty="0"/>
              <a:t>Cash collection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p:txBody>
          <a:bodyPr/>
          <a:lstStyle/>
          <a:p>
            <a:r>
              <a:rPr lang="en-US" altLang="en-US" dirty="0"/>
              <a:t>REVENUE CYCLE BUSINESS ACTIVITIES</a:t>
            </a:r>
          </a:p>
        </p:txBody>
      </p:sp>
      <p:sp>
        <p:nvSpPr>
          <p:cNvPr id="393219" name="Rectangle 3"/>
          <p:cNvSpPr>
            <a:spLocks noGrp="1" noChangeArrowheads="1"/>
          </p:cNvSpPr>
          <p:nvPr>
            <p:ph type="body" idx="1"/>
          </p:nvPr>
        </p:nvSpPr>
        <p:spPr>
          <a:xfrm>
            <a:off x="457200" y="1600200"/>
            <a:ext cx="8229600" cy="4724400"/>
          </a:xfrm>
          <a:ln w="38100">
            <a:solidFill>
              <a:srgbClr val="1672CE"/>
            </a:solidFill>
            <a:miter lim="800000"/>
            <a:headEnd/>
            <a:tailEnd/>
          </a:ln>
        </p:spPr>
        <p:txBody>
          <a:bodyPr/>
          <a:lstStyle/>
          <a:p>
            <a:r>
              <a:rPr lang="en-US" altLang="en-US" dirty="0"/>
              <a:t>Four basic business activities are performed in the revenue cycle:</a:t>
            </a:r>
          </a:p>
          <a:p>
            <a:pPr lvl="1"/>
            <a:r>
              <a:rPr lang="en-US" altLang="en-US" b="1" dirty="0">
                <a:solidFill>
                  <a:srgbClr val="CC0000"/>
                </a:solidFill>
              </a:rPr>
              <a:t>Sales order entry</a:t>
            </a:r>
          </a:p>
          <a:p>
            <a:pPr lvl="1"/>
            <a:r>
              <a:rPr lang="en-US" altLang="en-US" dirty="0"/>
              <a:t>Shipping</a:t>
            </a:r>
          </a:p>
          <a:p>
            <a:pPr lvl="1"/>
            <a:r>
              <a:rPr lang="en-US" altLang="en-US" dirty="0"/>
              <a:t>Billing</a:t>
            </a:r>
          </a:p>
          <a:p>
            <a:pPr lvl="1"/>
            <a:r>
              <a:rPr lang="en-US" altLang="en-US" dirty="0"/>
              <a:t>Cash collection</a:t>
            </a:r>
          </a:p>
        </p:txBody>
      </p:sp>
      <p:sp>
        <p:nvSpPr>
          <p:cNvPr id="393220" name="Rectangle 4"/>
          <p:cNvSpPr>
            <a:spLocks noChangeArrowheads="1"/>
          </p:cNvSpPr>
          <p:nvPr/>
        </p:nvSpPr>
        <p:spPr bwMode="auto">
          <a:xfrm>
            <a:off x="762000" y="2514600"/>
            <a:ext cx="3810000" cy="609600"/>
          </a:xfrm>
          <a:prstGeom prst="rect">
            <a:avLst/>
          </a:prstGeom>
          <a:noFill/>
          <a:ln w="7620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93220"/>
                                        </p:tgtEl>
                                        <p:attrNameLst>
                                          <p:attrName>style.visibility</p:attrName>
                                        </p:attrNameLst>
                                      </p:cBhvr>
                                      <p:to>
                                        <p:strVal val="visible"/>
                                      </p:to>
                                    </p:set>
                                    <p:anim calcmode="lin" valueType="num">
                                      <p:cBhvr>
                                        <p:cTn id="7" dur="500" fill="hold"/>
                                        <p:tgtEl>
                                          <p:spTgt spid="393220"/>
                                        </p:tgtEl>
                                        <p:attrNameLst>
                                          <p:attrName>ppt_w</p:attrName>
                                        </p:attrNameLst>
                                      </p:cBhvr>
                                      <p:tavLst>
                                        <p:tav tm="0">
                                          <p:val>
                                            <p:fltVal val="0"/>
                                          </p:val>
                                        </p:tav>
                                        <p:tav tm="100000">
                                          <p:val>
                                            <p:strVal val="#ppt_w"/>
                                          </p:val>
                                        </p:tav>
                                      </p:tavLst>
                                    </p:anim>
                                    <p:anim calcmode="lin" valueType="num">
                                      <p:cBhvr>
                                        <p:cTn id="8" dur="500" fill="hold"/>
                                        <p:tgtEl>
                                          <p:spTgt spid="393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altLang="en-US" dirty="0"/>
              <a:t>SALES ORDER ENTRY</a:t>
            </a:r>
          </a:p>
        </p:txBody>
      </p:sp>
      <p:sp>
        <p:nvSpPr>
          <p:cNvPr id="394243" name="Rectangle 3"/>
          <p:cNvSpPr>
            <a:spLocks noGrp="1" noChangeArrowheads="1"/>
          </p:cNvSpPr>
          <p:nvPr>
            <p:ph type="body" idx="1"/>
          </p:nvPr>
        </p:nvSpPr>
        <p:spPr>
          <a:xfrm>
            <a:off x="457200" y="1600200"/>
            <a:ext cx="8229600" cy="4724400"/>
          </a:xfrm>
        </p:spPr>
        <p:txBody>
          <a:bodyPr/>
          <a:lstStyle/>
          <a:p>
            <a:r>
              <a:rPr lang="en-US" altLang="en-US" sz="2400" dirty="0"/>
              <a:t>Steps in the sales order entry process include:</a:t>
            </a:r>
          </a:p>
          <a:p>
            <a:pPr lvl="1"/>
            <a:r>
              <a:rPr lang="en-US" altLang="en-US" sz="2200" dirty="0"/>
              <a:t>Take the customer’s order</a:t>
            </a:r>
          </a:p>
          <a:p>
            <a:pPr lvl="1"/>
            <a:r>
              <a:rPr lang="en-US" altLang="en-US" sz="2200" dirty="0"/>
              <a:t>Check the customer’s credit</a:t>
            </a:r>
          </a:p>
          <a:p>
            <a:pPr lvl="1"/>
            <a:r>
              <a:rPr lang="en-US" altLang="en-US" sz="2200" dirty="0"/>
              <a:t>Check inventory availability</a:t>
            </a:r>
          </a:p>
          <a:p>
            <a:pPr lvl="1"/>
            <a:r>
              <a:rPr lang="en-US" altLang="en-US" sz="2200" dirty="0"/>
              <a:t>Respond to customer inquiries (may be done by customer service or sales order entry)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altLang="en-US" dirty="0"/>
              <a:t>SALES ORDER ENTRY</a:t>
            </a:r>
          </a:p>
        </p:txBody>
      </p:sp>
      <p:sp>
        <p:nvSpPr>
          <p:cNvPr id="395267" name="Rectangle 3"/>
          <p:cNvSpPr>
            <a:spLocks noGrp="1" noChangeArrowheads="1"/>
          </p:cNvSpPr>
          <p:nvPr>
            <p:ph type="body" idx="1"/>
          </p:nvPr>
        </p:nvSpPr>
        <p:spPr>
          <a:xfrm>
            <a:off x="457200" y="1600200"/>
            <a:ext cx="8229600" cy="4724400"/>
          </a:xfrm>
        </p:spPr>
        <p:txBody>
          <a:bodyPr/>
          <a:lstStyle/>
          <a:p>
            <a:r>
              <a:rPr lang="en-US" altLang="en-US" sz="2400" dirty="0"/>
              <a:t>Sales order entry is performed by the sales order department.</a:t>
            </a:r>
          </a:p>
          <a:p>
            <a:r>
              <a:rPr lang="en-US" altLang="en-US" sz="2400" dirty="0"/>
              <a:t>The sales order department typically reports to the VP of Marketing.</a:t>
            </a:r>
          </a:p>
          <a:p>
            <a:r>
              <a:rPr lang="en-US" altLang="en-US" sz="2400" dirty="0"/>
              <a:t>Steps in the process include:</a:t>
            </a:r>
          </a:p>
          <a:p>
            <a:pPr lvl="1"/>
            <a:r>
              <a:rPr lang="en-US" altLang="en-US" sz="2200" b="1" dirty="0">
                <a:solidFill>
                  <a:srgbClr val="00CC00"/>
                </a:solidFill>
              </a:rPr>
              <a:t>Take the customer’s order</a:t>
            </a:r>
          </a:p>
          <a:p>
            <a:pPr lvl="1"/>
            <a:r>
              <a:rPr lang="en-US" altLang="en-US" sz="2200" dirty="0"/>
              <a:t>Check the customer’s credit</a:t>
            </a:r>
          </a:p>
          <a:p>
            <a:pPr lvl="1"/>
            <a:r>
              <a:rPr lang="en-US" altLang="en-US" sz="2200" dirty="0"/>
              <a:t>Check inventory availability</a:t>
            </a:r>
          </a:p>
          <a:p>
            <a:pPr lvl="1"/>
            <a:r>
              <a:rPr lang="en-US" altLang="en-US" sz="2200" dirty="0"/>
              <a:t>Respond to customer inquiries (may be done by customer service or sales order entry)</a:t>
            </a:r>
          </a:p>
        </p:txBody>
      </p:sp>
      <p:sp>
        <p:nvSpPr>
          <p:cNvPr id="395268" name="Rectangle 4"/>
          <p:cNvSpPr>
            <a:spLocks noChangeArrowheads="1"/>
          </p:cNvSpPr>
          <p:nvPr/>
        </p:nvSpPr>
        <p:spPr bwMode="auto">
          <a:xfrm>
            <a:off x="914400" y="3657600"/>
            <a:ext cx="4419600" cy="381000"/>
          </a:xfrm>
          <a:prstGeom prst="rect">
            <a:avLst/>
          </a:prstGeom>
          <a:noFill/>
          <a:ln w="7620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95268"/>
                                        </p:tgtEl>
                                        <p:attrNameLst>
                                          <p:attrName>style.visibility</p:attrName>
                                        </p:attrNameLst>
                                      </p:cBhvr>
                                      <p:to>
                                        <p:strVal val="visible"/>
                                      </p:to>
                                    </p:set>
                                    <p:animEffect transition="in" filter="dissolve">
                                      <p:cBhvr>
                                        <p:cTn id="7" dur="500"/>
                                        <p:tgtEl>
                                          <p:spTgt spid="395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r>
              <a:rPr lang="en-US" altLang="en-US" dirty="0"/>
              <a:t>SALES ORDER ENTRY</a:t>
            </a:r>
          </a:p>
        </p:txBody>
      </p:sp>
      <p:sp>
        <p:nvSpPr>
          <p:cNvPr id="397315" name="Rectangle 3"/>
          <p:cNvSpPr>
            <a:spLocks noGrp="1" noChangeArrowheads="1"/>
          </p:cNvSpPr>
          <p:nvPr>
            <p:ph type="body" idx="1"/>
          </p:nvPr>
        </p:nvSpPr>
        <p:spPr>
          <a:xfrm>
            <a:off x="457200" y="1600200"/>
            <a:ext cx="8229600" cy="4724400"/>
          </a:xfrm>
        </p:spPr>
        <p:txBody>
          <a:bodyPr/>
          <a:lstStyle/>
          <a:p>
            <a:r>
              <a:rPr lang="en-US" altLang="en-US" dirty="0"/>
              <a:t>The sales order (paper or electronic) indicates:</a:t>
            </a:r>
          </a:p>
          <a:p>
            <a:pPr lvl="1"/>
            <a:r>
              <a:rPr lang="en-US" altLang="en-US" dirty="0"/>
              <a:t>Item numbers ordered</a:t>
            </a:r>
          </a:p>
          <a:p>
            <a:pPr lvl="1"/>
            <a:r>
              <a:rPr lang="en-US" altLang="en-US" dirty="0"/>
              <a:t>Quantities</a:t>
            </a:r>
          </a:p>
          <a:p>
            <a:pPr lvl="1"/>
            <a:r>
              <a:rPr lang="en-US" altLang="en-US" dirty="0"/>
              <a:t>Prices</a:t>
            </a:r>
          </a:p>
          <a:p>
            <a:pPr lvl="1"/>
            <a:r>
              <a:rPr lang="en-US" altLang="en-US" dirty="0"/>
              <a:t>Salesperson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en-US" altLang="en-US" dirty="0"/>
              <a:t>SALES ORDER ENTRY</a:t>
            </a:r>
          </a:p>
        </p:txBody>
      </p:sp>
      <p:sp>
        <p:nvSpPr>
          <p:cNvPr id="401411" name="Rectangle 3"/>
          <p:cNvSpPr>
            <a:spLocks noGrp="1" noChangeArrowheads="1"/>
          </p:cNvSpPr>
          <p:nvPr>
            <p:ph type="body" idx="1"/>
          </p:nvPr>
        </p:nvSpPr>
        <p:spPr>
          <a:xfrm>
            <a:off x="457200" y="1600200"/>
            <a:ext cx="8229600" cy="4724400"/>
          </a:xfrm>
        </p:spPr>
        <p:txBody>
          <a:bodyPr/>
          <a:lstStyle/>
          <a:p>
            <a:r>
              <a:rPr lang="en-US" altLang="en-US" sz="2500" dirty="0"/>
              <a:t>Recall that one objective of the AIS is to ensure the accuracy and reliability of the data collected.  With respect to sales order data, the following edit checks should be performed:</a:t>
            </a:r>
          </a:p>
          <a:p>
            <a:pPr lvl="1"/>
            <a:r>
              <a:rPr lang="en-US" altLang="en-US" sz="2300" dirty="0"/>
              <a:t>Validity checks on the customer account and inventory item numbers.</a:t>
            </a:r>
          </a:p>
          <a:p>
            <a:pPr lvl="1"/>
            <a:r>
              <a:rPr lang="en-US" altLang="en-US" sz="2300" dirty="0"/>
              <a:t>Completeness test to make sure all needed information was collected.</a:t>
            </a:r>
          </a:p>
          <a:p>
            <a:pPr lvl="1"/>
            <a:r>
              <a:rPr lang="en-US" altLang="en-US" sz="2300" dirty="0"/>
              <a:t>Reasonableness tests comparing the quantity ordered to past history.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altLang="en-US" dirty="0"/>
              <a:t>SALES ORDER ENTRY</a:t>
            </a:r>
          </a:p>
        </p:txBody>
      </p:sp>
      <p:sp>
        <p:nvSpPr>
          <p:cNvPr id="404483" name="Rectangle 3"/>
          <p:cNvSpPr>
            <a:spLocks noGrp="1" noChangeArrowheads="1"/>
          </p:cNvSpPr>
          <p:nvPr>
            <p:ph type="body" idx="1"/>
          </p:nvPr>
        </p:nvSpPr>
        <p:spPr>
          <a:xfrm>
            <a:off x="457200" y="1600200"/>
            <a:ext cx="8229600" cy="4724400"/>
          </a:xfrm>
        </p:spPr>
        <p:txBody>
          <a:bodyPr/>
          <a:lstStyle/>
          <a:p>
            <a:r>
              <a:rPr lang="en-US" altLang="en-US" sz="2400" dirty="0"/>
              <a:t>Sales order entry is performed by the sales order department.</a:t>
            </a:r>
          </a:p>
          <a:p>
            <a:r>
              <a:rPr lang="en-US" altLang="en-US" sz="2400" dirty="0"/>
              <a:t>The sales order department typically reports to the VP of Marketing.</a:t>
            </a:r>
          </a:p>
          <a:p>
            <a:r>
              <a:rPr lang="en-US" altLang="en-US" sz="2400" dirty="0"/>
              <a:t>Steps in the process include:</a:t>
            </a:r>
          </a:p>
          <a:p>
            <a:pPr lvl="1"/>
            <a:r>
              <a:rPr lang="en-US" altLang="en-US" sz="2200" dirty="0"/>
              <a:t>Take the customer’s order</a:t>
            </a:r>
          </a:p>
          <a:p>
            <a:pPr lvl="1"/>
            <a:r>
              <a:rPr lang="en-US" altLang="en-US" sz="2200" b="1" dirty="0">
                <a:solidFill>
                  <a:srgbClr val="00CC00"/>
                </a:solidFill>
              </a:rPr>
              <a:t>Check the customer’s credit</a:t>
            </a:r>
          </a:p>
          <a:p>
            <a:pPr lvl="1"/>
            <a:r>
              <a:rPr lang="en-US" altLang="en-US" sz="2200" dirty="0"/>
              <a:t>Check inventory availability</a:t>
            </a:r>
          </a:p>
          <a:p>
            <a:pPr lvl="1"/>
            <a:r>
              <a:rPr lang="en-US" altLang="en-US" sz="2200" dirty="0"/>
              <a:t>Respond to customer inquiries (may be done by customer service or sales order entry)</a:t>
            </a:r>
          </a:p>
        </p:txBody>
      </p:sp>
      <p:sp>
        <p:nvSpPr>
          <p:cNvPr id="404484" name="Rectangle 4"/>
          <p:cNvSpPr>
            <a:spLocks noChangeArrowheads="1"/>
          </p:cNvSpPr>
          <p:nvPr/>
        </p:nvSpPr>
        <p:spPr bwMode="auto">
          <a:xfrm>
            <a:off x="914400" y="4038600"/>
            <a:ext cx="4876800" cy="381000"/>
          </a:xfrm>
          <a:prstGeom prst="rect">
            <a:avLst/>
          </a:prstGeom>
          <a:noFill/>
          <a:ln w="7620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04484"/>
                                        </p:tgtEl>
                                        <p:attrNameLst>
                                          <p:attrName>style.visibility</p:attrName>
                                        </p:attrNameLst>
                                      </p:cBhvr>
                                      <p:to>
                                        <p:strVal val="visible"/>
                                      </p:to>
                                    </p:set>
                                    <p:animEffect transition="in" filter="dissolve">
                                      <p:cBhvr>
                                        <p:cTn id="7" dur="500"/>
                                        <p:tgtEl>
                                          <p:spTgt spid="404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p:txBody>
          <a:bodyPr/>
          <a:lstStyle/>
          <a:p>
            <a:r>
              <a:rPr lang="en-US" altLang="en-US" dirty="0"/>
              <a:t>SALES ORDER ENTRY</a:t>
            </a:r>
          </a:p>
        </p:txBody>
      </p:sp>
      <p:sp>
        <p:nvSpPr>
          <p:cNvPr id="405507" name="Rectangle 3"/>
          <p:cNvSpPr>
            <a:spLocks noGrp="1" noChangeArrowheads="1"/>
          </p:cNvSpPr>
          <p:nvPr>
            <p:ph type="body" idx="1"/>
          </p:nvPr>
        </p:nvSpPr>
        <p:spPr>
          <a:xfrm>
            <a:off x="457200" y="1600200"/>
            <a:ext cx="8229600" cy="4724400"/>
          </a:xfrm>
        </p:spPr>
        <p:txBody>
          <a:bodyPr/>
          <a:lstStyle/>
          <a:p>
            <a:r>
              <a:rPr lang="en-US" altLang="en-US" dirty="0"/>
              <a:t>Credit sales should be approved before the order is processed any further.</a:t>
            </a:r>
          </a:p>
          <a:p>
            <a:r>
              <a:rPr lang="en-US" altLang="en-US" dirty="0"/>
              <a:t>There are two types of credit authorization:</a:t>
            </a:r>
          </a:p>
          <a:p>
            <a:pPr lvl="1"/>
            <a:r>
              <a:rPr lang="en-US" altLang="en-US" b="1" dirty="0">
                <a:solidFill>
                  <a:srgbClr val="CC0000"/>
                </a:solidFill>
              </a:rPr>
              <a:t>General authorization</a:t>
            </a:r>
          </a:p>
          <a:p>
            <a:endParaRPr lang="en-US" altLang="en-US" b="1" dirty="0">
              <a:solidFill>
                <a:srgbClr val="CC0000"/>
              </a:solidFill>
            </a:endParaRPr>
          </a:p>
        </p:txBody>
      </p:sp>
      <p:sp>
        <p:nvSpPr>
          <p:cNvPr id="405508" name="Rectangle 4"/>
          <p:cNvSpPr>
            <a:spLocks noChangeArrowheads="1"/>
          </p:cNvSpPr>
          <p:nvPr/>
        </p:nvSpPr>
        <p:spPr bwMode="auto">
          <a:xfrm>
            <a:off x="1524000" y="4267200"/>
            <a:ext cx="7086600" cy="2057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For existing customers below their credit limit who don’t have past-due balances.</a:t>
            </a:r>
          </a:p>
          <a:p>
            <a:r>
              <a:rPr lang="en-US" altLang="en-US" sz="1800" b="1"/>
              <a:t>Credit limits vary by customer based on past history and ability to pay.</a:t>
            </a:r>
          </a:p>
          <a:p>
            <a:r>
              <a:rPr lang="en-US" altLang="en-US" sz="1800" b="1"/>
              <a:t>General authorization involves checking the customer master file to verify the account and status.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5508"/>
                                        </p:tgtEl>
                                        <p:attrNameLst>
                                          <p:attrName>style.visibility</p:attrName>
                                        </p:attrNameLst>
                                      </p:cBhvr>
                                      <p:to>
                                        <p:strVal val="visible"/>
                                      </p:to>
                                    </p:set>
                                    <p:anim calcmode="lin" valueType="num">
                                      <p:cBhvr>
                                        <p:cTn id="7" dur="500" fill="hold"/>
                                        <p:tgtEl>
                                          <p:spTgt spid="405508"/>
                                        </p:tgtEl>
                                        <p:attrNameLst>
                                          <p:attrName>ppt_w</p:attrName>
                                        </p:attrNameLst>
                                      </p:cBhvr>
                                      <p:tavLst>
                                        <p:tav tm="0">
                                          <p:val>
                                            <p:fltVal val="0"/>
                                          </p:val>
                                        </p:tav>
                                        <p:tav tm="100000">
                                          <p:val>
                                            <p:strVal val="#ppt_w"/>
                                          </p:val>
                                        </p:tav>
                                      </p:tavLst>
                                    </p:anim>
                                    <p:anim calcmode="lin" valueType="num">
                                      <p:cBhvr>
                                        <p:cTn id="8" dur="500" fill="hold"/>
                                        <p:tgtEl>
                                          <p:spTgt spid="4055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8" grpId="0" bldLvl="2"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r>
              <a:rPr lang="en-US" altLang="en-US" dirty="0"/>
              <a:t>SALES ORDER ENTRY</a:t>
            </a:r>
          </a:p>
        </p:txBody>
      </p:sp>
      <p:sp>
        <p:nvSpPr>
          <p:cNvPr id="406531" name="Rectangle 3"/>
          <p:cNvSpPr>
            <a:spLocks noGrp="1" noChangeArrowheads="1"/>
          </p:cNvSpPr>
          <p:nvPr>
            <p:ph type="body" idx="1"/>
          </p:nvPr>
        </p:nvSpPr>
        <p:spPr>
          <a:xfrm>
            <a:off x="457200" y="1600200"/>
            <a:ext cx="8229600" cy="4724400"/>
          </a:xfrm>
        </p:spPr>
        <p:txBody>
          <a:bodyPr/>
          <a:lstStyle/>
          <a:p>
            <a:r>
              <a:rPr lang="en-US" altLang="en-US" dirty="0"/>
              <a:t>Credit sales should be approved before the order is processed any further.</a:t>
            </a:r>
          </a:p>
          <a:p>
            <a:r>
              <a:rPr lang="en-US" altLang="en-US" dirty="0"/>
              <a:t>There are two types of credit authorization:</a:t>
            </a:r>
          </a:p>
          <a:p>
            <a:pPr lvl="1"/>
            <a:r>
              <a:rPr lang="en-US" altLang="en-US" dirty="0"/>
              <a:t>General authorization</a:t>
            </a:r>
          </a:p>
          <a:p>
            <a:pPr lvl="1"/>
            <a:r>
              <a:rPr lang="en-US" altLang="en-US" b="1" dirty="0">
                <a:solidFill>
                  <a:srgbClr val="CC0000"/>
                </a:solidFill>
              </a:rPr>
              <a:t>Specific authorization</a:t>
            </a:r>
          </a:p>
        </p:txBody>
      </p:sp>
      <p:sp>
        <p:nvSpPr>
          <p:cNvPr id="406532" name="Rectangle 4"/>
          <p:cNvSpPr>
            <a:spLocks noChangeArrowheads="1"/>
          </p:cNvSpPr>
          <p:nvPr/>
        </p:nvSpPr>
        <p:spPr bwMode="auto">
          <a:xfrm>
            <a:off x="1981200" y="4267200"/>
            <a:ext cx="7086600" cy="2133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For customers who are:</a:t>
            </a:r>
          </a:p>
          <a:p>
            <a:pPr lvl="1"/>
            <a:r>
              <a:rPr lang="en-US" altLang="en-US" sz="1700" b="1"/>
              <a:t>New</a:t>
            </a:r>
          </a:p>
          <a:p>
            <a:pPr lvl="1"/>
            <a:r>
              <a:rPr lang="en-US" altLang="en-US" sz="1700" b="1"/>
              <a:t>Have past-due balances</a:t>
            </a:r>
          </a:p>
          <a:p>
            <a:pPr lvl="1"/>
            <a:r>
              <a:rPr lang="en-US" altLang="en-US" sz="1700" b="1"/>
              <a:t>Are placing orders that would exceed their credit limit</a:t>
            </a:r>
          </a:p>
          <a:p>
            <a:r>
              <a:rPr lang="en-US" altLang="en-US" sz="1800" b="1"/>
              <a:t>Specific authorization is done by the credit manager, who reports to the treasurer.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6532"/>
                                        </p:tgtEl>
                                        <p:attrNameLst>
                                          <p:attrName>style.visibility</p:attrName>
                                        </p:attrNameLst>
                                      </p:cBhvr>
                                      <p:to>
                                        <p:strVal val="visible"/>
                                      </p:to>
                                    </p:set>
                                    <p:anim calcmode="lin" valueType="num">
                                      <p:cBhvr>
                                        <p:cTn id="7" dur="500" fill="hold"/>
                                        <p:tgtEl>
                                          <p:spTgt spid="406532"/>
                                        </p:tgtEl>
                                        <p:attrNameLst>
                                          <p:attrName>ppt_w</p:attrName>
                                        </p:attrNameLst>
                                      </p:cBhvr>
                                      <p:tavLst>
                                        <p:tav tm="0">
                                          <p:val>
                                            <p:fltVal val="0"/>
                                          </p:val>
                                        </p:tav>
                                        <p:tav tm="100000">
                                          <p:val>
                                            <p:strVal val="#ppt_w"/>
                                          </p:val>
                                        </p:tav>
                                      </p:tavLst>
                                    </p:anim>
                                    <p:anim calcmode="lin" valueType="num">
                                      <p:cBhvr>
                                        <p:cTn id="8" dur="500" fill="hold"/>
                                        <p:tgtEl>
                                          <p:spTgt spid="4065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2" grpId="0" bldLvl="2"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r>
              <a:rPr lang="en-US" altLang="en-US" dirty="0"/>
              <a:t>SALES ORDER ENTRY</a:t>
            </a:r>
          </a:p>
        </p:txBody>
      </p:sp>
      <p:sp>
        <p:nvSpPr>
          <p:cNvPr id="410627" name="Rectangle 3"/>
          <p:cNvSpPr>
            <a:spLocks noGrp="1" noChangeArrowheads="1"/>
          </p:cNvSpPr>
          <p:nvPr>
            <p:ph type="body" idx="1"/>
          </p:nvPr>
        </p:nvSpPr>
        <p:spPr>
          <a:xfrm>
            <a:off x="457200" y="1600200"/>
            <a:ext cx="8229600" cy="4724400"/>
          </a:xfrm>
        </p:spPr>
        <p:txBody>
          <a:bodyPr/>
          <a:lstStyle/>
          <a:p>
            <a:r>
              <a:rPr lang="en-US" altLang="en-US" sz="2400" dirty="0"/>
              <a:t>Sales order entry is performed by the sales order department.</a:t>
            </a:r>
          </a:p>
          <a:p>
            <a:r>
              <a:rPr lang="en-US" altLang="en-US" sz="2400" dirty="0"/>
              <a:t>The sales order department typically reports to the VP of Marketing.</a:t>
            </a:r>
          </a:p>
          <a:p>
            <a:r>
              <a:rPr lang="en-US" altLang="en-US" sz="2400" dirty="0"/>
              <a:t>Steps in the process include:</a:t>
            </a:r>
          </a:p>
          <a:p>
            <a:pPr lvl="1"/>
            <a:r>
              <a:rPr lang="en-US" altLang="en-US" sz="2200" dirty="0"/>
              <a:t>Take the customer’s order</a:t>
            </a:r>
          </a:p>
          <a:p>
            <a:pPr lvl="1"/>
            <a:r>
              <a:rPr lang="en-US" altLang="en-US" sz="2200" dirty="0"/>
              <a:t>Check the customer’s credit</a:t>
            </a:r>
          </a:p>
          <a:p>
            <a:pPr lvl="1"/>
            <a:r>
              <a:rPr lang="en-US" altLang="en-US" sz="2200" b="1" dirty="0">
                <a:solidFill>
                  <a:srgbClr val="00CC00"/>
                </a:solidFill>
              </a:rPr>
              <a:t>Check inventory availability</a:t>
            </a:r>
          </a:p>
          <a:p>
            <a:pPr lvl="1"/>
            <a:r>
              <a:rPr lang="en-US" altLang="en-US" sz="2200" dirty="0"/>
              <a:t>Respond to customer inquiries (may be done by customer service or sales order entry)</a:t>
            </a:r>
          </a:p>
        </p:txBody>
      </p:sp>
      <p:sp>
        <p:nvSpPr>
          <p:cNvPr id="410628" name="Rectangle 4"/>
          <p:cNvSpPr>
            <a:spLocks noChangeArrowheads="1"/>
          </p:cNvSpPr>
          <p:nvPr/>
        </p:nvSpPr>
        <p:spPr bwMode="auto">
          <a:xfrm>
            <a:off x="914400" y="4495800"/>
            <a:ext cx="4800600" cy="381000"/>
          </a:xfrm>
          <a:prstGeom prst="rect">
            <a:avLst/>
          </a:prstGeom>
          <a:noFill/>
          <a:ln w="7620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10628"/>
                                        </p:tgtEl>
                                        <p:attrNameLst>
                                          <p:attrName>style.visibility</p:attrName>
                                        </p:attrNameLst>
                                      </p:cBhvr>
                                      <p:to>
                                        <p:strVal val="visible"/>
                                      </p:to>
                                    </p:set>
                                    <p:animEffect transition="in" filter="dissolve">
                                      <p:cBhvr>
                                        <p:cTn id="7" dur="500"/>
                                        <p:tgtEl>
                                          <p:spTgt spid="410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altLang="en-US" dirty="0"/>
              <a:t>SALES ORDER ENTRY</a:t>
            </a:r>
          </a:p>
        </p:txBody>
      </p:sp>
      <p:sp>
        <p:nvSpPr>
          <p:cNvPr id="41165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dirty="0"/>
              <a:t>When the order has been received and the customer’s credit approved, the next step is to ensure there is sufficient inventory to fill the order and advise the customer of the delivery date.</a:t>
            </a:r>
          </a:p>
          <a:p>
            <a:pPr>
              <a:lnSpc>
                <a:spcPct val="90000"/>
              </a:lnSpc>
            </a:pPr>
            <a:r>
              <a:rPr lang="en-US" altLang="en-US" dirty="0"/>
              <a:t>The sales order clerk can usually reference a screen displaying:</a:t>
            </a:r>
          </a:p>
          <a:p>
            <a:pPr lvl="1">
              <a:lnSpc>
                <a:spcPct val="90000"/>
              </a:lnSpc>
            </a:pPr>
            <a:r>
              <a:rPr lang="en-US" altLang="en-US" dirty="0"/>
              <a:t>Quantity on hand</a:t>
            </a:r>
          </a:p>
          <a:p>
            <a:pPr lvl="1">
              <a:lnSpc>
                <a:spcPct val="90000"/>
              </a:lnSpc>
            </a:pPr>
            <a:r>
              <a:rPr lang="en-US" altLang="en-US" dirty="0"/>
              <a:t>Quantity already committed to others</a:t>
            </a:r>
          </a:p>
          <a:p>
            <a:pPr lvl="1">
              <a:lnSpc>
                <a:spcPct val="90000"/>
              </a:lnSpc>
            </a:pPr>
            <a:r>
              <a:rPr lang="en-US" altLang="en-US" dirty="0"/>
              <a:t>Quantity on order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lstStyle/>
          <a:p>
            <a:r>
              <a:rPr lang="en-US" altLang="en-US" dirty="0"/>
              <a:t>SALES ORDER ENTRY</a:t>
            </a:r>
          </a:p>
        </p:txBody>
      </p:sp>
      <p:sp>
        <p:nvSpPr>
          <p:cNvPr id="412675" name="Rectangle 3"/>
          <p:cNvSpPr>
            <a:spLocks noGrp="1" noChangeArrowheads="1"/>
          </p:cNvSpPr>
          <p:nvPr>
            <p:ph type="body" idx="1"/>
          </p:nvPr>
        </p:nvSpPr>
        <p:spPr>
          <a:xfrm>
            <a:off x="457200" y="1600200"/>
            <a:ext cx="8229600" cy="4724400"/>
          </a:xfrm>
        </p:spPr>
        <p:txBody>
          <a:bodyPr/>
          <a:lstStyle/>
          <a:p>
            <a:r>
              <a:rPr lang="en-US" altLang="en-US" dirty="0"/>
              <a:t>If there are enough units to fill the order:</a:t>
            </a:r>
          </a:p>
          <a:p>
            <a:pPr lvl="1"/>
            <a:r>
              <a:rPr lang="en-US" altLang="en-US" dirty="0"/>
              <a:t>Complete the sales order</a:t>
            </a:r>
          </a:p>
          <a:p>
            <a:pPr lvl="1"/>
            <a:r>
              <a:rPr lang="en-US" altLang="en-US" dirty="0"/>
              <a:t>Update the </a:t>
            </a:r>
            <a:r>
              <a:rPr lang="en-US" altLang="en-US" i="1" dirty="0"/>
              <a:t>quantity available</a:t>
            </a:r>
            <a:r>
              <a:rPr lang="en-US" altLang="en-US" dirty="0"/>
              <a:t> field in the inventory file</a:t>
            </a:r>
          </a:p>
          <a:p>
            <a:pPr lvl="1"/>
            <a:r>
              <a:rPr lang="en-US" altLang="en-US" dirty="0"/>
              <a:t>Notify the following departments of the sale:</a:t>
            </a:r>
          </a:p>
          <a:p>
            <a:pPr lvl="2"/>
            <a:r>
              <a:rPr lang="en-US" altLang="en-US" dirty="0"/>
              <a:t>Shipping</a:t>
            </a:r>
          </a:p>
          <a:p>
            <a:pPr lvl="2"/>
            <a:r>
              <a:rPr lang="en-US" altLang="en-US" dirty="0"/>
              <a:t>Inventory</a:t>
            </a:r>
          </a:p>
          <a:p>
            <a:pPr lvl="2"/>
            <a:r>
              <a:rPr lang="en-US" altLang="en-US" dirty="0"/>
              <a:t>Billing</a:t>
            </a:r>
          </a:p>
          <a:p>
            <a:pPr lvl="1"/>
            <a:r>
              <a:rPr lang="en-US" altLang="en-US" dirty="0"/>
              <a:t>Send an acknowledgment to the customer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altLang="en-US" dirty="0"/>
              <a:t>SALES ORDER ENTRY</a:t>
            </a:r>
          </a:p>
        </p:txBody>
      </p:sp>
      <p:sp>
        <p:nvSpPr>
          <p:cNvPr id="413699" name="Rectangle 3"/>
          <p:cNvSpPr>
            <a:spLocks noGrp="1" noChangeArrowheads="1"/>
          </p:cNvSpPr>
          <p:nvPr>
            <p:ph type="body" idx="1"/>
          </p:nvPr>
        </p:nvSpPr>
        <p:spPr>
          <a:xfrm>
            <a:off x="457200" y="1600200"/>
            <a:ext cx="8229600" cy="4724400"/>
          </a:xfrm>
        </p:spPr>
        <p:txBody>
          <a:bodyPr/>
          <a:lstStyle/>
          <a:p>
            <a:r>
              <a:rPr lang="en-US" altLang="en-US" dirty="0"/>
              <a:t>If there’s not enough to fill the order, initiate a back order.</a:t>
            </a:r>
          </a:p>
          <a:p>
            <a:pPr lvl="1"/>
            <a:r>
              <a:rPr lang="en-US" altLang="en-US" dirty="0"/>
              <a:t>For manufacturing companies, notify the production department that more should be manufactured.</a:t>
            </a:r>
          </a:p>
          <a:p>
            <a:pPr lvl="1"/>
            <a:r>
              <a:rPr lang="en-US" altLang="en-US" dirty="0"/>
              <a:t>For retail companies, notify purchasing that more should be purchased.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r>
              <a:rPr lang="en-US" altLang="en-US" dirty="0"/>
              <a:t>SALES ORDER ENTRY</a:t>
            </a:r>
          </a:p>
        </p:txBody>
      </p:sp>
      <p:sp>
        <p:nvSpPr>
          <p:cNvPr id="414723" name="Rectangle 3"/>
          <p:cNvSpPr>
            <a:spLocks noGrp="1" noChangeArrowheads="1"/>
          </p:cNvSpPr>
          <p:nvPr>
            <p:ph type="body" idx="1"/>
          </p:nvPr>
        </p:nvSpPr>
        <p:spPr>
          <a:xfrm>
            <a:off x="457200" y="1600200"/>
            <a:ext cx="8229600" cy="4724400"/>
          </a:xfrm>
        </p:spPr>
        <p:txBody>
          <a:bodyPr/>
          <a:lstStyle/>
          <a:p>
            <a:r>
              <a:rPr lang="en-US" altLang="en-US" dirty="0"/>
              <a:t>Accurate inventory records are needed so customers can be accurately advised of their order status.</a:t>
            </a:r>
          </a:p>
          <a:p>
            <a:pPr lvl="1"/>
            <a:r>
              <a:rPr lang="en-US" altLang="en-US" dirty="0"/>
              <a:t>Requires careful data entry in the sales and shipping processes.</a:t>
            </a:r>
          </a:p>
          <a:p>
            <a:pPr lvl="1"/>
            <a:r>
              <a:rPr lang="en-US" altLang="en-US" dirty="0"/>
              <a:t>Can be problematic in retail establishments:</a:t>
            </a:r>
          </a:p>
          <a:p>
            <a:pPr lvl="2"/>
            <a:r>
              <a:rPr lang="en-US" altLang="en-US" dirty="0"/>
              <a:t>Clerks running a similar item over the scanner several times instead of running each item</a:t>
            </a:r>
          </a:p>
          <a:p>
            <a:pPr lvl="2"/>
            <a:r>
              <a:rPr lang="en-US" altLang="en-US" dirty="0"/>
              <a:t>Mishandling of sales returns such that returned merchandise isn’t re-entered in inventory records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p:txBody>
          <a:bodyPr/>
          <a:lstStyle/>
          <a:p>
            <a:r>
              <a:rPr lang="en-US" altLang="en-US" dirty="0"/>
              <a:t>SALES ORDER ENTRY</a:t>
            </a:r>
          </a:p>
        </p:txBody>
      </p:sp>
      <p:sp>
        <p:nvSpPr>
          <p:cNvPr id="416771" name="Rectangle 3"/>
          <p:cNvSpPr>
            <a:spLocks noGrp="1" noChangeArrowheads="1"/>
          </p:cNvSpPr>
          <p:nvPr>
            <p:ph type="body" idx="1"/>
          </p:nvPr>
        </p:nvSpPr>
        <p:spPr>
          <a:xfrm>
            <a:off x="457200" y="1600200"/>
            <a:ext cx="8229600" cy="4724400"/>
          </a:xfrm>
        </p:spPr>
        <p:txBody>
          <a:bodyPr/>
          <a:lstStyle/>
          <a:p>
            <a:r>
              <a:rPr lang="en-US" altLang="en-US" sz="2400" dirty="0"/>
              <a:t>Sales order entry is performed by the sales order department.</a:t>
            </a:r>
          </a:p>
          <a:p>
            <a:r>
              <a:rPr lang="en-US" altLang="en-US" sz="2400" dirty="0"/>
              <a:t>The sales order department typically reports to the VP of Marketing.</a:t>
            </a:r>
          </a:p>
          <a:p>
            <a:r>
              <a:rPr lang="en-US" altLang="en-US" sz="2400" dirty="0"/>
              <a:t>Steps in the process include:</a:t>
            </a:r>
          </a:p>
          <a:p>
            <a:pPr lvl="1"/>
            <a:r>
              <a:rPr lang="en-US" altLang="en-US" sz="2200" dirty="0"/>
              <a:t>Take the customer’s order</a:t>
            </a:r>
          </a:p>
          <a:p>
            <a:pPr lvl="1"/>
            <a:r>
              <a:rPr lang="en-US" altLang="en-US" sz="2200" dirty="0"/>
              <a:t>Check the customer’s credit</a:t>
            </a:r>
          </a:p>
          <a:p>
            <a:pPr lvl="1"/>
            <a:r>
              <a:rPr lang="en-US" altLang="en-US" sz="2200" dirty="0"/>
              <a:t>Check inventory availability</a:t>
            </a:r>
          </a:p>
          <a:p>
            <a:pPr lvl="1"/>
            <a:r>
              <a:rPr lang="en-US" altLang="en-US" sz="2200" b="1" dirty="0">
                <a:solidFill>
                  <a:srgbClr val="00CC00"/>
                </a:solidFill>
              </a:rPr>
              <a:t>Respond to customer inquiries (may be done by customer service or sales order entry)</a:t>
            </a:r>
          </a:p>
        </p:txBody>
      </p:sp>
      <p:sp>
        <p:nvSpPr>
          <p:cNvPr id="416772" name="Rectangle 4"/>
          <p:cNvSpPr>
            <a:spLocks noChangeArrowheads="1"/>
          </p:cNvSpPr>
          <p:nvPr/>
        </p:nvSpPr>
        <p:spPr bwMode="auto">
          <a:xfrm>
            <a:off x="914400" y="4876800"/>
            <a:ext cx="7543800" cy="762000"/>
          </a:xfrm>
          <a:prstGeom prst="rect">
            <a:avLst/>
          </a:prstGeom>
          <a:noFill/>
          <a:ln w="7620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16772"/>
                                        </p:tgtEl>
                                        <p:attrNameLst>
                                          <p:attrName>style.visibility</p:attrName>
                                        </p:attrNameLst>
                                      </p:cBhvr>
                                      <p:to>
                                        <p:strVal val="visible"/>
                                      </p:to>
                                    </p:set>
                                    <p:animEffect transition="in" filter="dissolve">
                                      <p:cBhvr>
                                        <p:cTn id="7" dur="5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p:txBody>
          <a:bodyPr/>
          <a:lstStyle/>
          <a:p>
            <a:r>
              <a:rPr lang="en-US" altLang="en-US" dirty="0"/>
              <a:t>REVENUE CYCLE BUSINESS ACTIVITIES</a:t>
            </a:r>
          </a:p>
        </p:txBody>
      </p:sp>
      <p:sp>
        <p:nvSpPr>
          <p:cNvPr id="424963" name="Rectangle 3"/>
          <p:cNvSpPr>
            <a:spLocks noGrp="1" noChangeArrowheads="1"/>
          </p:cNvSpPr>
          <p:nvPr>
            <p:ph type="body" idx="1"/>
          </p:nvPr>
        </p:nvSpPr>
        <p:spPr>
          <a:xfrm>
            <a:off x="457200" y="1600200"/>
            <a:ext cx="8229600" cy="4724400"/>
          </a:xfrm>
          <a:ln w="38100">
            <a:solidFill>
              <a:srgbClr val="1672CE"/>
            </a:solidFill>
            <a:miter lim="800000"/>
            <a:headEnd/>
            <a:tailEnd/>
          </a:ln>
        </p:spPr>
        <p:txBody>
          <a:bodyPr/>
          <a:lstStyle/>
          <a:p>
            <a:r>
              <a:rPr lang="en-US" altLang="en-US" dirty="0"/>
              <a:t>Four basic business activities are performed in the revenue cycle:</a:t>
            </a:r>
          </a:p>
          <a:p>
            <a:pPr lvl="1"/>
            <a:r>
              <a:rPr lang="en-US" altLang="en-US" dirty="0"/>
              <a:t>Sales order entry</a:t>
            </a:r>
          </a:p>
          <a:p>
            <a:pPr lvl="1"/>
            <a:r>
              <a:rPr lang="en-US" altLang="en-US" b="1" dirty="0">
                <a:solidFill>
                  <a:srgbClr val="CC0000"/>
                </a:solidFill>
              </a:rPr>
              <a:t>Shipping</a:t>
            </a:r>
          </a:p>
          <a:p>
            <a:pPr lvl="1"/>
            <a:r>
              <a:rPr lang="en-US" altLang="en-US" dirty="0"/>
              <a:t>Billing</a:t>
            </a:r>
          </a:p>
          <a:p>
            <a:pPr lvl="1"/>
            <a:r>
              <a:rPr lang="en-US" altLang="en-US" dirty="0"/>
              <a:t>Cash collection</a:t>
            </a:r>
          </a:p>
        </p:txBody>
      </p:sp>
      <p:sp>
        <p:nvSpPr>
          <p:cNvPr id="424965" name="Rectangle 5"/>
          <p:cNvSpPr>
            <a:spLocks noChangeArrowheads="1"/>
          </p:cNvSpPr>
          <p:nvPr/>
        </p:nvSpPr>
        <p:spPr bwMode="auto">
          <a:xfrm>
            <a:off x="762000" y="2971800"/>
            <a:ext cx="2362200" cy="609600"/>
          </a:xfrm>
          <a:prstGeom prst="rect">
            <a:avLst/>
          </a:prstGeom>
          <a:noFill/>
          <a:ln w="7620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24965"/>
                                        </p:tgtEl>
                                        <p:attrNameLst>
                                          <p:attrName>style.visibility</p:attrName>
                                        </p:attrNameLst>
                                      </p:cBhvr>
                                      <p:to>
                                        <p:strVal val="visible"/>
                                      </p:to>
                                    </p:set>
                                    <p:anim calcmode="lin" valueType="num">
                                      <p:cBhvr>
                                        <p:cTn id="7" dur="500" fill="hold"/>
                                        <p:tgtEl>
                                          <p:spTgt spid="424965"/>
                                        </p:tgtEl>
                                        <p:attrNameLst>
                                          <p:attrName>ppt_w</p:attrName>
                                        </p:attrNameLst>
                                      </p:cBhvr>
                                      <p:tavLst>
                                        <p:tav tm="0">
                                          <p:val>
                                            <p:fltVal val="0"/>
                                          </p:val>
                                        </p:tav>
                                        <p:tav tm="100000">
                                          <p:val>
                                            <p:strVal val="#ppt_w"/>
                                          </p:val>
                                        </p:tav>
                                      </p:tavLst>
                                    </p:anim>
                                    <p:anim calcmode="lin" valueType="num">
                                      <p:cBhvr>
                                        <p:cTn id="8" dur="500" fill="hold"/>
                                        <p:tgtEl>
                                          <p:spTgt spid="4249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p:txBody>
          <a:bodyPr/>
          <a:lstStyle/>
          <a:p>
            <a:r>
              <a:rPr lang="en-US" altLang="en-US" dirty="0"/>
              <a:t>SHIPPING</a:t>
            </a:r>
          </a:p>
        </p:txBody>
      </p:sp>
      <p:sp>
        <p:nvSpPr>
          <p:cNvPr id="42701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200" dirty="0"/>
              <a:t>The second basic activity in the revenue cycle is filling customer orders and shipping the desired merchandise.</a:t>
            </a:r>
          </a:p>
          <a:p>
            <a:pPr>
              <a:lnSpc>
                <a:spcPct val="90000"/>
              </a:lnSpc>
            </a:pPr>
            <a:r>
              <a:rPr lang="en-US" altLang="en-US" sz="2200" dirty="0"/>
              <a:t>The process consists of two steps</a:t>
            </a:r>
          </a:p>
          <a:p>
            <a:pPr lvl="1">
              <a:lnSpc>
                <a:spcPct val="90000"/>
              </a:lnSpc>
            </a:pPr>
            <a:r>
              <a:rPr lang="en-US" altLang="en-US" sz="2200" dirty="0"/>
              <a:t>Picking and packing the order</a:t>
            </a:r>
          </a:p>
          <a:p>
            <a:pPr lvl="1">
              <a:lnSpc>
                <a:spcPct val="90000"/>
              </a:lnSpc>
            </a:pPr>
            <a:r>
              <a:rPr lang="en-US" altLang="en-US" sz="2200" dirty="0"/>
              <a:t>Shipping the order</a:t>
            </a:r>
          </a:p>
          <a:p>
            <a:pPr>
              <a:lnSpc>
                <a:spcPct val="90000"/>
              </a:lnSpc>
            </a:pPr>
            <a:r>
              <a:rPr lang="en-US" altLang="en-US" sz="2200" dirty="0"/>
              <a:t>The warehouse department typically picks the order</a:t>
            </a:r>
          </a:p>
          <a:p>
            <a:pPr>
              <a:lnSpc>
                <a:spcPct val="90000"/>
              </a:lnSpc>
            </a:pPr>
            <a:r>
              <a:rPr lang="en-US" altLang="en-US" sz="2200" dirty="0"/>
              <a:t>The shipping departments packs and ships the order</a:t>
            </a:r>
          </a:p>
          <a:p>
            <a:pPr>
              <a:lnSpc>
                <a:spcPct val="90000"/>
              </a:lnSpc>
            </a:pPr>
            <a:r>
              <a:rPr lang="en-US" altLang="en-US" sz="2200" dirty="0"/>
              <a:t>Both functions include custody of inventory and ultimately report to the VP of Manufacturing.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r>
              <a:rPr lang="en-US" altLang="en-US" dirty="0"/>
              <a:t>SHIPPING</a:t>
            </a:r>
          </a:p>
        </p:txBody>
      </p:sp>
      <p:sp>
        <p:nvSpPr>
          <p:cNvPr id="431107" name="Rectangle 3"/>
          <p:cNvSpPr>
            <a:spLocks noGrp="1" noChangeArrowheads="1"/>
          </p:cNvSpPr>
          <p:nvPr>
            <p:ph type="body" idx="1"/>
          </p:nvPr>
        </p:nvSpPr>
        <p:spPr>
          <a:xfrm>
            <a:off x="457200" y="1600200"/>
            <a:ext cx="8229600" cy="4724400"/>
          </a:xfrm>
        </p:spPr>
        <p:txBody>
          <a:bodyPr/>
          <a:lstStyle/>
          <a:p>
            <a:r>
              <a:rPr lang="en-US" altLang="en-US" sz="2400" dirty="0"/>
              <a:t>A picking ticket is printed by sales order entry and triggers the pick-and-pack process</a:t>
            </a:r>
          </a:p>
          <a:p>
            <a:r>
              <a:rPr lang="en-US" altLang="en-US" sz="2400" dirty="0"/>
              <a:t>The picking ticket identifies:</a:t>
            </a:r>
          </a:p>
          <a:p>
            <a:pPr lvl="1"/>
            <a:r>
              <a:rPr lang="en-US" altLang="en-US" sz="2200" dirty="0"/>
              <a:t>Which products to pick</a:t>
            </a:r>
          </a:p>
          <a:p>
            <a:pPr lvl="1"/>
            <a:r>
              <a:rPr lang="en-US" altLang="en-US" sz="2200" dirty="0"/>
              <a:t>What quantity</a:t>
            </a:r>
          </a:p>
          <a:p>
            <a:r>
              <a:rPr lang="en-US" altLang="en-US" sz="2400" dirty="0"/>
              <a:t>Warehouse workers record the quantities picked on the picking ticket, which may be a paper or electronic document.</a:t>
            </a:r>
          </a:p>
          <a:p>
            <a:r>
              <a:rPr lang="en-US" altLang="en-US" sz="2400" dirty="0"/>
              <a:t>The picked inventory is then transferred to the shipping department.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p:txBody>
          <a:bodyPr/>
          <a:lstStyle/>
          <a:p>
            <a:r>
              <a:rPr lang="en-US" altLang="en-US" dirty="0"/>
              <a:t>SHIPPING</a:t>
            </a:r>
          </a:p>
        </p:txBody>
      </p:sp>
      <p:sp>
        <p:nvSpPr>
          <p:cNvPr id="435203" name="Rectangle 3"/>
          <p:cNvSpPr>
            <a:spLocks noGrp="1" noChangeArrowheads="1"/>
          </p:cNvSpPr>
          <p:nvPr>
            <p:ph type="body" idx="1"/>
          </p:nvPr>
        </p:nvSpPr>
        <p:spPr>
          <a:xfrm>
            <a:off x="457200" y="1600200"/>
            <a:ext cx="8229600" cy="4876800"/>
          </a:xfrm>
        </p:spPr>
        <p:txBody>
          <a:bodyPr/>
          <a:lstStyle/>
          <a:p>
            <a:pPr>
              <a:lnSpc>
                <a:spcPct val="90000"/>
              </a:lnSpc>
            </a:pPr>
            <a:r>
              <a:rPr lang="en-US" altLang="en-US" dirty="0"/>
              <a:t>The shipping department compares the following quantities:</a:t>
            </a:r>
          </a:p>
          <a:p>
            <a:pPr lvl="1">
              <a:lnSpc>
                <a:spcPct val="90000"/>
              </a:lnSpc>
            </a:pPr>
            <a:r>
              <a:rPr lang="en-US" altLang="en-US" dirty="0"/>
              <a:t>Physical count of inventory</a:t>
            </a:r>
          </a:p>
          <a:p>
            <a:pPr lvl="1">
              <a:lnSpc>
                <a:spcPct val="90000"/>
              </a:lnSpc>
            </a:pPr>
            <a:r>
              <a:rPr lang="en-US" altLang="en-US" dirty="0"/>
              <a:t>Quantities indicated on picking ticket</a:t>
            </a:r>
          </a:p>
          <a:p>
            <a:pPr lvl="1">
              <a:lnSpc>
                <a:spcPct val="90000"/>
              </a:lnSpc>
            </a:pPr>
            <a:r>
              <a:rPr lang="en-US" altLang="en-US" dirty="0"/>
              <a:t>Quantities on sales order</a:t>
            </a:r>
          </a:p>
          <a:p>
            <a:pPr>
              <a:lnSpc>
                <a:spcPct val="90000"/>
              </a:lnSpc>
            </a:pPr>
            <a:r>
              <a:rPr lang="en-US" altLang="en-US" dirty="0"/>
              <a:t>Discrepancies can arise if:</a:t>
            </a:r>
          </a:p>
          <a:p>
            <a:pPr lvl="1">
              <a:lnSpc>
                <a:spcPct val="90000"/>
              </a:lnSpc>
            </a:pPr>
            <a:r>
              <a:rPr lang="en-US" altLang="en-US" dirty="0"/>
              <a:t>Items weren’t stored in the location indicated</a:t>
            </a:r>
          </a:p>
          <a:p>
            <a:pPr lvl="1">
              <a:lnSpc>
                <a:spcPct val="90000"/>
              </a:lnSpc>
            </a:pPr>
            <a:r>
              <a:rPr lang="en-US" altLang="en-US" dirty="0"/>
              <a:t>Perpetual inventory records were inaccurate</a:t>
            </a:r>
          </a:p>
          <a:p>
            <a:pPr>
              <a:lnSpc>
                <a:spcPct val="90000"/>
              </a:lnSpc>
            </a:pPr>
            <a:r>
              <a:rPr lang="en-US" altLang="en-US" dirty="0"/>
              <a:t>If there are discrepancies, a back order is initiated.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p:txBody>
          <a:bodyPr/>
          <a:lstStyle/>
          <a:p>
            <a:r>
              <a:rPr lang="en-US" altLang="en-US" dirty="0"/>
              <a:t>SHIPPING</a:t>
            </a:r>
          </a:p>
        </p:txBody>
      </p:sp>
      <p:sp>
        <p:nvSpPr>
          <p:cNvPr id="437251" name="Rectangle 3"/>
          <p:cNvSpPr>
            <a:spLocks noGrp="1" noChangeArrowheads="1"/>
          </p:cNvSpPr>
          <p:nvPr>
            <p:ph type="body" idx="1"/>
          </p:nvPr>
        </p:nvSpPr>
        <p:spPr>
          <a:xfrm>
            <a:off x="457200" y="1600200"/>
            <a:ext cx="8229600" cy="4876800"/>
          </a:xfrm>
        </p:spPr>
        <p:txBody>
          <a:bodyPr/>
          <a:lstStyle/>
          <a:p>
            <a:r>
              <a:rPr lang="en-US" altLang="en-US" dirty="0">
                <a:solidFill>
                  <a:srgbClr val="CC0000"/>
                </a:solidFill>
              </a:rPr>
              <a:t>The clerk then records online:</a:t>
            </a:r>
          </a:p>
          <a:p>
            <a:pPr lvl="1"/>
            <a:r>
              <a:rPr lang="en-US" altLang="en-US" dirty="0">
                <a:solidFill>
                  <a:srgbClr val="CC0000"/>
                </a:solidFill>
              </a:rPr>
              <a:t>The sales order number</a:t>
            </a:r>
          </a:p>
          <a:p>
            <a:pPr lvl="1"/>
            <a:r>
              <a:rPr lang="en-US" altLang="en-US" dirty="0">
                <a:solidFill>
                  <a:srgbClr val="CC0000"/>
                </a:solidFill>
              </a:rPr>
              <a:t>The item numbers ordered</a:t>
            </a:r>
          </a:p>
          <a:p>
            <a:pPr lvl="1"/>
            <a:r>
              <a:rPr lang="en-US" altLang="en-US" dirty="0">
                <a:solidFill>
                  <a:srgbClr val="CC0000"/>
                </a:solidFill>
              </a:rPr>
              <a:t>The quantities shipped</a:t>
            </a:r>
          </a:p>
          <a:p>
            <a:r>
              <a:rPr lang="en-US" altLang="en-US" dirty="0">
                <a:solidFill>
                  <a:srgbClr val="CC0000"/>
                </a:solidFill>
              </a:rPr>
              <a:t>This process:</a:t>
            </a:r>
          </a:p>
          <a:p>
            <a:pPr lvl="1"/>
            <a:r>
              <a:rPr lang="en-US" altLang="en-US" dirty="0">
                <a:solidFill>
                  <a:srgbClr val="CC0000"/>
                </a:solidFill>
              </a:rPr>
              <a:t>Updates the quantity-on-hand field in the inventory master file</a:t>
            </a:r>
          </a:p>
          <a:p>
            <a:pPr lvl="1"/>
            <a:r>
              <a:rPr lang="en-US" altLang="en-US" b="1" dirty="0">
                <a:solidFill>
                  <a:srgbClr val="CC0000"/>
                </a:solidFill>
              </a:rPr>
              <a:t>Produces a packing slip</a:t>
            </a:r>
          </a:p>
        </p:txBody>
      </p:sp>
      <p:sp>
        <p:nvSpPr>
          <p:cNvPr id="437252" name="Rectangle 4"/>
          <p:cNvSpPr>
            <a:spLocks noChangeArrowheads="1"/>
          </p:cNvSpPr>
          <p:nvPr/>
        </p:nvSpPr>
        <p:spPr bwMode="auto">
          <a:xfrm>
            <a:off x="1600200" y="5715000"/>
            <a:ext cx="70866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packing slip lists the quantity and description of each item in the shipment.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37252"/>
                                        </p:tgtEl>
                                        <p:attrNameLst>
                                          <p:attrName>style.visibility</p:attrName>
                                        </p:attrNameLst>
                                      </p:cBhvr>
                                      <p:to>
                                        <p:strVal val="visible"/>
                                      </p:to>
                                    </p:set>
                                    <p:anim calcmode="lin" valueType="num">
                                      <p:cBhvr>
                                        <p:cTn id="7" dur="500" fill="hold"/>
                                        <p:tgtEl>
                                          <p:spTgt spid="437252"/>
                                        </p:tgtEl>
                                        <p:attrNameLst>
                                          <p:attrName>ppt_w</p:attrName>
                                        </p:attrNameLst>
                                      </p:cBhvr>
                                      <p:tavLst>
                                        <p:tav tm="0">
                                          <p:val>
                                            <p:fltVal val="0"/>
                                          </p:val>
                                        </p:tav>
                                        <p:tav tm="100000">
                                          <p:val>
                                            <p:strVal val="#ppt_w"/>
                                          </p:val>
                                        </p:tav>
                                      </p:tavLst>
                                    </p:anim>
                                    <p:anim calcmode="lin" valueType="num">
                                      <p:cBhvr>
                                        <p:cTn id="8" dur="500" fill="hold"/>
                                        <p:tgtEl>
                                          <p:spTgt spid="4372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2"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r>
              <a:rPr lang="en-US" altLang="en-US" dirty="0"/>
              <a:t>SHIPPING</a:t>
            </a:r>
          </a:p>
        </p:txBody>
      </p:sp>
      <p:sp>
        <p:nvSpPr>
          <p:cNvPr id="438275" name="Rectangle 3"/>
          <p:cNvSpPr>
            <a:spLocks noGrp="1" noChangeArrowheads="1"/>
          </p:cNvSpPr>
          <p:nvPr>
            <p:ph type="body" idx="1"/>
          </p:nvPr>
        </p:nvSpPr>
        <p:spPr>
          <a:xfrm>
            <a:off x="457200" y="1600200"/>
            <a:ext cx="8229600" cy="4876800"/>
          </a:xfrm>
        </p:spPr>
        <p:txBody>
          <a:bodyPr/>
          <a:lstStyle/>
          <a:p>
            <a:pPr>
              <a:lnSpc>
                <a:spcPct val="90000"/>
              </a:lnSpc>
            </a:pPr>
            <a:r>
              <a:rPr lang="en-US" altLang="en-US" dirty="0"/>
              <a:t>The clerk then records online:</a:t>
            </a:r>
          </a:p>
          <a:p>
            <a:pPr lvl="1">
              <a:lnSpc>
                <a:spcPct val="90000"/>
              </a:lnSpc>
            </a:pPr>
            <a:r>
              <a:rPr lang="en-US" altLang="en-US" dirty="0"/>
              <a:t>The sales order number</a:t>
            </a:r>
          </a:p>
          <a:p>
            <a:pPr lvl="1">
              <a:lnSpc>
                <a:spcPct val="90000"/>
              </a:lnSpc>
            </a:pPr>
            <a:r>
              <a:rPr lang="en-US" altLang="en-US" dirty="0"/>
              <a:t>The item numbers ordered</a:t>
            </a:r>
          </a:p>
          <a:p>
            <a:pPr lvl="1">
              <a:lnSpc>
                <a:spcPct val="90000"/>
              </a:lnSpc>
            </a:pPr>
            <a:r>
              <a:rPr lang="en-US" altLang="en-US" dirty="0"/>
              <a:t>The quantities shipped</a:t>
            </a:r>
          </a:p>
          <a:p>
            <a:pPr>
              <a:lnSpc>
                <a:spcPct val="90000"/>
              </a:lnSpc>
            </a:pPr>
            <a:r>
              <a:rPr lang="en-US" altLang="en-US" dirty="0"/>
              <a:t>This produces</a:t>
            </a:r>
          </a:p>
          <a:p>
            <a:pPr lvl="1">
              <a:lnSpc>
                <a:spcPct val="90000"/>
              </a:lnSpc>
            </a:pPr>
            <a:r>
              <a:rPr lang="en-US" altLang="en-US" dirty="0"/>
              <a:t>Updates the quantity-on-hand field in the inventory master file</a:t>
            </a:r>
          </a:p>
          <a:p>
            <a:pPr lvl="1">
              <a:lnSpc>
                <a:spcPct val="90000"/>
              </a:lnSpc>
            </a:pPr>
            <a:r>
              <a:rPr lang="en-US" altLang="en-US" dirty="0"/>
              <a:t>Produces a packing slip</a:t>
            </a:r>
          </a:p>
          <a:p>
            <a:pPr lvl="1">
              <a:lnSpc>
                <a:spcPct val="90000"/>
              </a:lnSpc>
            </a:pPr>
            <a:r>
              <a:rPr lang="en-US" altLang="en-US" b="1" dirty="0">
                <a:solidFill>
                  <a:srgbClr val="CC0000"/>
                </a:solidFill>
              </a:rPr>
              <a:t>Produces multiple copies of the bill of lading</a:t>
            </a:r>
          </a:p>
        </p:txBody>
      </p:sp>
      <p:sp>
        <p:nvSpPr>
          <p:cNvPr id="438276" name="Rectangle 4"/>
          <p:cNvSpPr>
            <a:spLocks noChangeArrowheads="1"/>
          </p:cNvSpPr>
          <p:nvPr/>
        </p:nvSpPr>
        <p:spPr bwMode="auto">
          <a:xfrm>
            <a:off x="2362200" y="381000"/>
            <a:ext cx="6400800" cy="2819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bill of lading is a legal contract that defines responsibility for goods in transit</a:t>
            </a:r>
          </a:p>
          <a:p>
            <a:r>
              <a:rPr lang="en-US" altLang="en-US" sz="1800" b="1"/>
              <a:t>It identifies:</a:t>
            </a:r>
          </a:p>
          <a:p>
            <a:pPr lvl="1"/>
            <a:r>
              <a:rPr lang="en-US" altLang="en-US" sz="1700" b="1"/>
              <a:t>The carrier</a:t>
            </a:r>
          </a:p>
          <a:p>
            <a:pPr lvl="1"/>
            <a:r>
              <a:rPr lang="en-US" altLang="en-US" sz="1700" b="1"/>
              <a:t>The source</a:t>
            </a:r>
          </a:p>
          <a:p>
            <a:pPr lvl="1"/>
            <a:r>
              <a:rPr lang="en-US" altLang="en-US" sz="1700" b="1"/>
              <a:t>The destination</a:t>
            </a:r>
          </a:p>
          <a:p>
            <a:pPr lvl="1"/>
            <a:r>
              <a:rPr lang="en-US" altLang="en-US" sz="1700" b="1"/>
              <a:t>Special shipping instructions</a:t>
            </a:r>
          </a:p>
          <a:p>
            <a:pPr lvl="1"/>
            <a:r>
              <a:rPr lang="en-US" altLang="en-US" sz="1700" b="1"/>
              <a:t>Who pays for the shipping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38276"/>
                                        </p:tgtEl>
                                        <p:attrNameLst>
                                          <p:attrName>style.visibility</p:attrName>
                                        </p:attrNameLst>
                                      </p:cBhvr>
                                      <p:to>
                                        <p:strVal val="visible"/>
                                      </p:to>
                                    </p:set>
                                    <p:anim calcmode="lin" valueType="num">
                                      <p:cBhvr>
                                        <p:cTn id="7" dur="500" fill="hold"/>
                                        <p:tgtEl>
                                          <p:spTgt spid="438276"/>
                                        </p:tgtEl>
                                        <p:attrNameLst>
                                          <p:attrName>ppt_w</p:attrName>
                                        </p:attrNameLst>
                                      </p:cBhvr>
                                      <p:tavLst>
                                        <p:tav tm="0">
                                          <p:val>
                                            <p:fltVal val="0"/>
                                          </p:val>
                                        </p:tav>
                                        <p:tav tm="100000">
                                          <p:val>
                                            <p:strVal val="#ppt_w"/>
                                          </p:val>
                                        </p:tav>
                                      </p:tavLst>
                                    </p:anim>
                                    <p:anim calcmode="lin" valueType="num">
                                      <p:cBhvr>
                                        <p:cTn id="8" dur="500" fill="hold"/>
                                        <p:tgtEl>
                                          <p:spTgt spid="4382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6"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p:txBody>
          <a:bodyPr/>
          <a:lstStyle/>
          <a:p>
            <a:r>
              <a:rPr lang="en-US" altLang="en-US" dirty="0"/>
              <a:t>SHIPPING</a:t>
            </a:r>
          </a:p>
        </p:txBody>
      </p:sp>
      <p:sp>
        <p:nvSpPr>
          <p:cNvPr id="439299" name="Rectangle 3"/>
          <p:cNvSpPr>
            <a:spLocks noGrp="1" noChangeArrowheads="1"/>
          </p:cNvSpPr>
          <p:nvPr>
            <p:ph type="body" idx="1"/>
          </p:nvPr>
        </p:nvSpPr>
        <p:spPr>
          <a:xfrm>
            <a:off x="457200" y="1600200"/>
            <a:ext cx="8229600" cy="4876800"/>
          </a:xfrm>
        </p:spPr>
        <p:txBody>
          <a:bodyPr/>
          <a:lstStyle/>
          <a:p>
            <a:r>
              <a:rPr lang="en-US" altLang="en-US" sz="2400" dirty="0"/>
              <a:t>The shipment is accompanied by:</a:t>
            </a:r>
          </a:p>
          <a:p>
            <a:pPr lvl="1"/>
            <a:r>
              <a:rPr lang="en-US" altLang="en-US" sz="2200" dirty="0"/>
              <a:t>The packing slip</a:t>
            </a:r>
          </a:p>
          <a:p>
            <a:pPr lvl="1"/>
            <a:r>
              <a:rPr lang="en-US" altLang="en-US" sz="2200" dirty="0"/>
              <a:t>A copy of the bill of lading</a:t>
            </a:r>
          </a:p>
          <a:p>
            <a:pPr lvl="1"/>
            <a:r>
              <a:rPr lang="en-US" altLang="en-US" sz="2200" dirty="0"/>
              <a:t>The freight bill</a:t>
            </a:r>
          </a:p>
          <a:p>
            <a:pPr lvl="2"/>
            <a:r>
              <a:rPr lang="en-US" altLang="en-US" sz="2100" dirty="0"/>
              <a:t>(Sometimes bill of lading doubles as freight bill)</a:t>
            </a:r>
          </a:p>
          <a:p>
            <a:r>
              <a:rPr lang="en-US" altLang="en-US" sz="2400" dirty="0"/>
              <a:t>What happens to other copies of the bill of lading?</a:t>
            </a:r>
          </a:p>
          <a:p>
            <a:pPr lvl="1"/>
            <a:r>
              <a:rPr lang="en-US" altLang="en-US" sz="2200" dirty="0"/>
              <a:t>One is kept in shipping to track and confirm delivery</a:t>
            </a:r>
          </a:p>
          <a:p>
            <a:pPr lvl="1"/>
            <a:r>
              <a:rPr lang="en-US" altLang="en-US" sz="2200" dirty="0"/>
              <a:t>One is sent to billing to trigger an invoice</a:t>
            </a:r>
          </a:p>
          <a:p>
            <a:pPr lvl="1"/>
            <a:r>
              <a:rPr lang="en-US" altLang="en-US" sz="2200" dirty="0"/>
              <a:t>One is retained by the freight carrier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p:txBody>
          <a:bodyPr/>
          <a:lstStyle/>
          <a:p>
            <a:r>
              <a:rPr lang="en-US" altLang="en-US" dirty="0"/>
              <a:t>REVENUE CYCLE BUSINESS ACTIVITIES</a:t>
            </a:r>
          </a:p>
        </p:txBody>
      </p:sp>
      <p:sp>
        <p:nvSpPr>
          <p:cNvPr id="444419" name="Rectangle 3"/>
          <p:cNvSpPr>
            <a:spLocks noGrp="1" noChangeArrowheads="1"/>
          </p:cNvSpPr>
          <p:nvPr>
            <p:ph type="body" idx="1"/>
          </p:nvPr>
        </p:nvSpPr>
        <p:spPr>
          <a:xfrm>
            <a:off x="457200" y="1600200"/>
            <a:ext cx="8229600" cy="4724400"/>
          </a:xfrm>
          <a:ln w="38100">
            <a:solidFill>
              <a:srgbClr val="1672CE"/>
            </a:solidFill>
            <a:miter lim="800000"/>
            <a:headEnd/>
            <a:tailEnd/>
          </a:ln>
        </p:spPr>
        <p:txBody>
          <a:bodyPr/>
          <a:lstStyle/>
          <a:p>
            <a:r>
              <a:rPr lang="en-US" altLang="en-US" dirty="0"/>
              <a:t>Four basic business activities are performed in the revenue cycle:</a:t>
            </a:r>
          </a:p>
          <a:p>
            <a:pPr lvl="1"/>
            <a:r>
              <a:rPr lang="en-US" altLang="en-US" dirty="0"/>
              <a:t>Sales order entry</a:t>
            </a:r>
          </a:p>
          <a:p>
            <a:pPr lvl="1"/>
            <a:r>
              <a:rPr lang="en-US" altLang="en-US" dirty="0"/>
              <a:t>Shipping</a:t>
            </a:r>
          </a:p>
          <a:p>
            <a:pPr lvl="1"/>
            <a:r>
              <a:rPr lang="en-US" altLang="en-US" b="1" dirty="0">
                <a:solidFill>
                  <a:srgbClr val="CC0000"/>
                </a:solidFill>
              </a:rPr>
              <a:t>Billing</a:t>
            </a:r>
          </a:p>
          <a:p>
            <a:pPr lvl="1"/>
            <a:r>
              <a:rPr lang="en-US" altLang="en-US" dirty="0"/>
              <a:t>Cash collection</a:t>
            </a:r>
          </a:p>
        </p:txBody>
      </p:sp>
      <p:sp>
        <p:nvSpPr>
          <p:cNvPr id="444420" name="Rectangle 4"/>
          <p:cNvSpPr>
            <a:spLocks noChangeArrowheads="1"/>
          </p:cNvSpPr>
          <p:nvPr/>
        </p:nvSpPr>
        <p:spPr bwMode="auto">
          <a:xfrm>
            <a:off x="762000" y="3505200"/>
            <a:ext cx="2133600" cy="609600"/>
          </a:xfrm>
          <a:prstGeom prst="rect">
            <a:avLst/>
          </a:prstGeom>
          <a:noFill/>
          <a:ln w="7620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44420"/>
                                        </p:tgtEl>
                                        <p:attrNameLst>
                                          <p:attrName>style.visibility</p:attrName>
                                        </p:attrNameLst>
                                      </p:cBhvr>
                                      <p:to>
                                        <p:strVal val="visible"/>
                                      </p:to>
                                    </p:set>
                                    <p:anim calcmode="lin" valueType="num">
                                      <p:cBhvr>
                                        <p:cTn id="7" dur="500" fill="hold"/>
                                        <p:tgtEl>
                                          <p:spTgt spid="444420"/>
                                        </p:tgtEl>
                                        <p:attrNameLst>
                                          <p:attrName>ppt_w</p:attrName>
                                        </p:attrNameLst>
                                      </p:cBhvr>
                                      <p:tavLst>
                                        <p:tav tm="0">
                                          <p:val>
                                            <p:fltVal val="0"/>
                                          </p:val>
                                        </p:tav>
                                        <p:tav tm="100000">
                                          <p:val>
                                            <p:strVal val="#ppt_w"/>
                                          </p:val>
                                        </p:tav>
                                      </p:tavLst>
                                    </p:anim>
                                    <p:anim calcmode="lin" valueType="num">
                                      <p:cBhvr>
                                        <p:cTn id="8" dur="500" fill="hold"/>
                                        <p:tgtEl>
                                          <p:spTgt spid="4444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p:txBody>
          <a:bodyPr/>
          <a:lstStyle/>
          <a:p>
            <a:r>
              <a:rPr lang="en-US" altLang="en-US" dirty="0"/>
              <a:t>BILLING</a:t>
            </a:r>
          </a:p>
        </p:txBody>
      </p:sp>
      <p:sp>
        <p:nvSpPr>
          <p:cNvPr id="445443" name="Rectangle 3"/>
          <p:cNvSpPr>
            <a:spLocks noGrp="1" noChangeArrowheads="1"/>
          </p:cNvSpPr>
          <p:nvPr>
            <p:ph type="body" idx="1"/>
          </p:nvPr>
        </p:nvSpPr>
        <p:spPr>
          <a:xfrm>
            <a:off x="457200" y="1600200"/>
            <a:ext cx="8229600" cy="4724400"/>
          </a:xfrm>
        </p:spPr>
        <p:txBody>
          <a:bodyPr/>
          <a:lstStyle/>
          <a:p>
            <a:r>
              <a:rPr lang="en-US" altLang="en-US" sz="2600" dirty="0"/>
              <a:t>The third revenue cycle activity is billing customers.</a:t>
            </a:r>
          </a:p>
          <a:p>
            <a:r>
              <a:rPr lang="en-US" altLang="en-US" sz="2600" dirty="0"/>
              <a:t>This activity involves two tasks:</a:t>
            </a:r>
          </a:p>
          <a:p>
            <a:pPr lvl="1"/>
            <a:r>
              <a:rPr lang="en-US" altLang="en-US" sz="2300" dirty="0"/>
              <a:t>Invoicing </a:t>
            </a:r>
          </a:p>
          <a:p>
            <a:pPr lvl="1"/>
            <a:r>
              <a:rPr lang="en-US" altLang="en-US" sz="2300" dirty="0"/>
              <a:t>Updating accounts receivable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p:txBody>
          <a:bodyPr/>
          <a:lstStyle/>
          <a:p>
            <a:r>
              <a:rPr lang="en-US" altLang="en-US" dirty="0"/>
              <a:t>BILLING</a:t>
            </a:r>
          </a:p>
        </p:txBody>
      </p:sp>
      <p:sp>
        <p:nvSpPr>
          <p:cNvPr id="447491" name="Rectangle 3"/>
          <p:cNvSpPr>
            <a:spLocks noGrp="1" noChangeArrowheads="1"/>
          </p:cNvSpPr>
          <p:nvPr>
            <p:ph type="body" idx="1"/>
          </p:nvPr>
        </p:nvSpPr>
        <p:spPr>
          <a:xfrm>
            <a:off x="457200" y="1600200"/>
            <a:ext cx="8229600" cy="4724400"/>
          </a:xfrm>
        </p:spPr>
        <p:txBody>
          <a:bodyPr/>
          <a:lstStyle/>
          <a:p>
            <a:r>
              <a:rPr lang="en-US" altLang="en-US" sz="2600" dirty="0"/>
              <a:t>The third revenue cycle activity is billing customers.</a:t>
            </a:r>
          </a:p>
          <a:p>
            <a:r>
              <a:rPr lang="en-US" altLang="en-US" sz="2600" dirty="0"/>
              <a:t>This activity involves two tasks:</a:t>
            </a:r>
          </a:p>
          <a:p>
            <a:pPr lvl="1"/>
            <a:r>
              <a:rPr lang="en-US" altLang="en-US" sz="2300" b="1" dirty="0">
                <a:solidFill>
                  <a:srgbClr val="00CC00"/>
                </a:solidFill>
              </a:rPr>
              <a:t>Invoicing </a:t>
            </a:r>
          </a:p>
          <a:p>
            <a:pPr lvl="1"/>
            <a:r>
              <a:rPr lang="en-US" altLang="en-US" sz="2300" dirty="0"/>
              <a:t>Updating accounts receivable</a:t>
            </a:r>
          </a:p>
        </p:txBody>
      </p:sp>
      <p:sp>
        <p:nvSpPr>
          <p:cNvPr id="447492" name="Rectangle 4"/>
          <p:cNvSpPr>
            <a:spLocks noChangeArrowheads="1"/>
          </p:cNvSpPr>
          <p:nvPr/>
        </p:nvSpPr>
        <p:spPr bwMode="auto">
          <a:xfrm>
            <a:off x="838200" y="2514600"/>
            <a:ext cx="2133600" cy="5334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p:txBody>
          <a:bodyPr/>
          <a:lstStyle/>
          <a:p>
            <a:r>
              <a:rPr lang="en-US" altLang="en-US" dirty="0"/>
              <a:t>BILLING</a:t>
            </a:r>
          </a:p>
        </p:txBody>
      </p:sp>
      <p:sp>
        <p:nvSpPr>
          <p:cNvPr id="449539" name="Rectangle 3"/>
          <p:cNvSpPr>
            <a:spLocks noGrp="1" noChangeArrowheads="1"/>
          </p:cNvSpPr>
          <p:nvPr>
            <p:ph type="body" idx="1"/>
          </p:nvPr>
        </p:nvSpPr>
        <p:spPr>
          <a:xfrm>
            <a:off x="457200" y="1600200"/>
            <a:ext cx="8229600" cy="4724400"/>
          </a:xfrm>
        </p:spPr>
        <p:txBody>
          <a:bodyPr/>
          <a:lstStyle/>
          <a:p>
            <a:r>
              <a:rPr lang="en-US" altLang="en-US" sz="2600" dirty="0"/>
              <a:t>Accurate and timely billing is crucial.</a:t>
            </a:r>
          </a:p>
          <a:p>
            <a:r>
              <a:rPr lang="en-US" altLang="en-US" sz="2600" dirty="0"/>
              <a:t>Billing is an information processing activity that repackages and summarizes information from the sales order entry and shipping activities</a:t>
            </a:r>
          </a:p>
          <a:p>
            <a:r>
              <a:rPr lang="en-US" altLang="en-US" sz="2600" dirty="0"/>
              <a:t>Requires information from:</a:t>
            </a:r>
          </a:p>
          <a:p>
            <a:pPr lvl="1"/>
            <a:r>
              <a:rPr lang="en-US" altLang="en-US" sz="2300" b="1" dirty="0"/>
              <a:t>Shipping Department</a:t>
            </a:r>
            <a:r>
              <a:rPr lang="en-US" altLang="en-US" sz="2300" dirty="0"/>
              <a:t> on items and quantities shipped</a:t>
            </a:r>
          </a:p>
          <a:p>
            <a:pPr lvl="1"/>
            <a:r>
              <a:rPr lang="en-US" altLang="en-US" sz="2300" b="1" dirty="0"/>
              <a:t>Sales</a:t>
            </a:r>
            <a:r>
              <a:rPr lang="en-US" altLang="en-US" sz="2300" dirty="0"/>
              <a:t> on prices and other sales terms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p:txBody>
          <a:bodyPr/>
          <a:lstStyle/>
          <a:p>
            <a:r>
              <a:rPr lang="en-US" altLang="en-US" dirty="0"/>
              <a:t>BILLING</a:t>
            </a:r>
          </a:p>
        </p:txBody>
      </p:sp>
      <p:sp>
        <p:nvSpPr>
          <p:cNvPr id="450563" name="Rectangle 3"/>
          <p:cNvSpPr>
            <a:spLocks noGrp="1" noChangeArrowheads="1"/>
          </p:cNvSpPr>
          <p:nvPr>
            <p:ph type="body" idx="1"/>
          </p:nvPr>
        </p:nvSpPr>
        <p:spPr>
          <a:xfrm>
            <a:off x="457200" y="1600200"/>
            <a:ext cx="8229600" cy="4724400"/>
          </a:xfrm>
        </p:spPr>
        <p:txBody>
          <a:bodyPr/>
          <a:lstStyle/>
          <a:p>
            <a:r>
              <a:rPr lang="en-US" altLang="en-US" sz="2600" dirty="0"/>
              <a:t>The basic document created is the sales invoice.  The invoice notifies the customer of:</a:t>
            </a:r>
          </a:p>
          <a:p>
            <a:pPr lvl="1"/>
            <a:r>
              <a:rPr lang="en-US" altLang="en-US" sz="2300" dirty="0"/>
              <a:t>The amount to be paid</a:t>
            </a:r>
          </a:p>
          <a:p>
            <a:pPr lvl="1"/>
            <a:r>
              <a:rPr lang="en-US" altLang="en-US" sz="2300" dirty="0"/>
              <a:t>Where to send payment</a:t>
            </a:r>
          </a:p>
          <a:p>
            <a:r>
              <a:rPr lang="en-US" altLang="en-US" sz="2600" dirty="0"/>
              <a:t>Invoices may be sent/received:</a:t>
            </a:r>
          </a:p>
          <a:p>
            <a:pPr lvl="1"/>
            <a:r>
              <a:rPr lang="en-US" altLang="en-US" sz="2300" dirty="0"/>
              <a:t>In paper form</a:t>
            </a:r>
          </a:p>
          <a:p>
            <a:pPr lvl="1"/>
            <a:r>
              <a:rPr lang="en-US" altLang="en-US" sz="2300" dirty="0"/>
              <a:t>By EDI</a:t>
            </a:r>
          </a:p>
          <a:p>
            <a:pPr lvl="2"/>
            <a:r>
              <a:rPr lang="en-US" altLang="en-US" dirty="0"/>
              <a:t>Common for larger companies</a:t>
            </a:r>
          </a:p>
          <a:p>
            <a:pPr lvl="2"/>
            <a:r>
              <a:rPr lang="en-US" altLang="en-US" dirty="0"/>
              <a:t>Faster and cheaper than snail mail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p:txBody>
          <a:bodyPr/>
          <a:lstStyle/>
          <a:p>
            <a:r>
              <a:rPr lang="en-US" altLang="en-US" dirty="0"/>
              <a:t>BILLING</a:t>
            </a:r>
          </a:p>
        </p:txBody>
      </p:sp>
      <p:sp>
        <p:nvSpPr>
          <p:cNvPr id="451587" name="Rectangle 3"/>
          <p:cNvSpPr>
            <a:spLocks noGrp="1" noChangeArrowheads="1"/>
          </p:cNvSpPr>
          <p:nvPr>
            <p:ph type="body" idx="1"/>
          </p:nvPr>
        </p:nvSpPr>
        <p:spPr>
          <a:xfrm>
            <a:off x="457200" y="1600200"/>
            <a:ext cx="8229600" cy="4724400"/>
          </a:xfrm>
        </p:spPr>
        <p:txBody>
          <a:bodyPr/>
          <a:lstStyle/>
          <a:p>
            <a:r>
              <a:rPr lang="en-US" altLang="en-US" sz="2600" dirty="0"/>
              <a:t>When buyer and seller have accurate online systems:</a:t>
            </a:r>
          </a:p>
          <a:p>
            <a:pPr lvl="1"/>
            <a:r>
              <a:rPr lang="en-US" altLang="en-US" sz="2300" dirty="0"/>
              <a:t>Invoicing process may be skipped</a:t>
            </a:r>
          </a:p>
          <a:p>
            <a:pPr lvl="2"/>
            <a:r>
              <a:rPr lang="en-US" altLang="en-US" dirty="0"/>
              <a:t>Seller sends an email when goods are shipped</a:t>
            </a:r>
          </a:p>
          <a:p>
            <a:pPr lvl="2"/>
            <a:r>
              <a:rPr lang="en-US" altLang="en-US" dirty="0"/>
              <a:t>Buyer sends acknowledgment when goods are received</a:t>
            </a:r>
          </a:p>
          <a:p>
            <a:pPr lvl="2"/>
            <a:r>
              <a:rPr lang="en-US" altLang="en-US" dirty="0"/>
              <a:t>Buyer automatically remits payments within a specified number of days after receiving the goods</a:t>
            </a:r>
          </a:p>
          <a:p>
            <a:pPr lvl="1"/>
            <a:r>
              <a:rPr lang="en-US" altLang="en-US" sz="2300" dirty="0"/>
              <a:t>Can produce substantial cost savings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p:txBody>
          <a:bodyPr/>
          <a:lstStyle/>
          <a:p>
            <a:r>
              <a:rPr lang="en-US" altLang="en-US" dirty="0"/>
              <a:t>BILLING</a:t>
            </a:r>
          </a:p>
        </p:txBody>
      </p:sp>
      <p:sp>
        <p:nvSpPr>
          <p:cNvPr id="454659" name="Rectangle 3"/>
          <p:cNvSpPr>
            <a:spLocks noGrp="1" noChangeArrowheads="1"/>
          </p:cNvSpPr>
          <p:nvPr>
            <p:ph type="body" idx="1"/>
          </p:nvPr>
        </p:nvSpPr>
        <p:spPr>
          <a:xfrm>
            <a:off x="457200" y="1600200"/>
            <a:ext cx="8229600" cy="4724400"/>
          </a:xfrm>
        </p:spPr>
        <p:txBody>
          <a:bodyPr/>
          <a:lstStyle/>
          <a:p>
            <a:r>
              <a:rPr lang="en-US" altLang="en-US" sz="2600" dirty="0"/>
              <a:t>The third revenue cycle activity is billing customers.</a:t>
            </a:r>
          </a:p>
          <a:p>
            <a:r>
              <a:rPr lang="en-US" altLang="en-US" sz="2600" dirty="0"/>
              <a:t>This activity involves two tasks:</a:t>
            </a:r>
          </a:p>
          <a:p>
            <a:pPr lvl="1"/>
            <a:r>
              <a:rPr lang="en-US" altLang="en-US" sz="2300" dirty="0"/>
              <a:t>Invoicing </a:t>
            </a:r>
          </a:p>
          <a:p>
            <a:pPr lvl="1"/>
            <a:r>
              <a:rPr lang="en-US" altLang="en-US" sz="2300" b="1" dirty="0">
                <a:solidFill>
                  <a:srgbClr val="00CC00"/>
                </a:solidFill>
              </a:rPr>
              <a:t>Updating accounts receivable</a:t>
            </a:r>
          </a:p>
        </p:txBody>
      </p:sp>
      <p:sp>
        <p:nvSpPr>
          <p:cNvPr id="454660" name="Rectangle 4"/>
          <p:cNvSpPr>
            <a:spLocks noChangeArrowheads="1"/>
          </p:cNvSpPr>
          <p:nvPr/>
        </p:nvSpPr>
        <p:spPr bwMode="auto">
          <a:xfrm>
            <a:off x="838200" y="2971800"/>
            <a:ext cx="5486400" cy="5334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54660"/>
                                        </p:tgtEl>
                                        <p:attrNameLst>
                                          <p:attrName>style.visibility</p:attrName>
                                        </p:attrNameLst>
                                      </p:cBhvr>
                                      <p:to>
                                        <p:strVal val="visible"/>
                                      </p:to>
                                    </p:set>
                                    <p:anim calcmode="lin" valueType="num">
                                      <p:cBhvr>
                                        <p:cTn id="7" dur="500" fill="hold"/>
                                        <p:tgtEl>
                                          <p:spTgt spid="454660"/>
                                        </p:tgtEl>
                                        <p:attrNameLst>
                                          <p:attrName>ppt_w</p:attrName>
                                        </p:attrNameLst>
                                      </p:cBhvr>
                                      <p:tavLst>
                                        <p:tav tm="0">
                                          <p:val>
                                            <p:fltVal val="0"/>
                                          </p:val>
                                        </p:tav>
                                        <p:tav tm="100000">
                                          <p:val>
                                            <p:strVal val="#ppt_w"/>
                                          </p:val>
                                        </p:tav>
                                      </p:tavLst>
                                    </p:anim>
                                    <p:anim calcmode="lin" valueType="num">
                                      <p:cBhvr>
                                        <p:cTn id="8" dur="500" fill="hold"/>
                                        <p:tgtEl>
                                          <p:spTgt spid="4546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66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ChangeArrowheads="1"/>
          </p:cNvSpPr>
          <p:nvPr>
            <p:ph type="title"/>
          </p:nvPr>
        </p:nvSpPr>
        <p:spPr/>
        <p:txBody>
          <a:bodyPr/>
          <a:lstStyle/>
          <a:p>
            <a:r>
              <a:rPr lang="en-US" altLang="en-US" dirty="0"/>
              <a:t>BILLING</a:t>
            </a:r>
          </a:p>
        </p:txBody>
      </p:sp>
      <p:sp>
        <p:nvSpPr>
          <p:cNvPr id="455683" name="Rectangle 3"/>
          <p:cNvSpPr>
            <a:spLocks noGrp="1" noChangeArrowheads="1"/>
          </p:cNvSpPr>
          <p:nvPr>
            <p:ph type="body" idx="1"/>
          </p:nvPr>
        </p:nvSpPr>
        <p:spPr>
          <a:xfrm>
            <a:off x="457200" y="1600200"/>
            <a:ext cx="8229600" cy="4953000"/>
          </a:xfrm>
        </p:spPr>
        <p:txBody>
          <a:bodyPr/>
          <a:lstStyle/>
          <a:p>
            <a:pPr>
              <a:lnSpc>
                <a:spcPct val="90000"/>
              </a:lnSpc>
            </a:pPr>
            <a:r>
              <a:rPr lang="en-US" altLang="en-US" sz="2600" dirty="0"/>
              <a:t>The accounts receivable function reports to the controller</a:t>
            </a:r>
          </a:p>
          <a:p>
            <a:pPr>
              <a:lnSpc>
                <a:spcPct val="90000"/>
              </a:lnSpc>
            </a:pPr>
            <a:r>
              <a:rPr lang="en-US" altLang="en-US" sz="2600" dirty="0"/>
              <a:t>This function performs two basic tasks</a:t>
            </a:r>
          </a:p>
          <a:p>
            <a:pPr lvl="1">
              <a:lnSpc>
                <a:spcPct val="90000"/>
              </a:lnSpc>
            </a:pPr>
            <a:r>
              <a:rPr lang="en-US" altLang="en-US" sz="2300" dirty="0"/>
              <a:t>Debits customer accounts for the amount the customer is invoiced</a:t>
            </a:r>
          </a:p>
          <a:p>
            <a:pPr lvl="1">
              <a:lnSpc>
                <a:spcPct val="90000"/>
              </a:lnSpc>
            </a:pPr>
            <a:r>
              <a:rPr lang="en-US" altLang="en-US" sz="2300" dirty="0"/>
              <a:t>Credits customer accounts for the amount of customer payments</a:t>
            </a:r>
          </a:p>
          <a:p>
            <a:pPr>
              <a:lnSpc>
                <a:spcPct val="90000"/>
              </a:lnSpc>
            </a:pPr>
            <a:r>
              <a:rPr lang="en-US" altLang="en-US" sz="2600" dirty="0"/>
              <a:t>Two basic ways to maintain accounts receivable:</a:t>
            </a:r>
          </a:p>
          <a:p>
            <a:pPr lvl="1">
              <a:lnSpc>
                <a:spcPct val="90000"/>
              </a:lnSpc>
            </a:pPr>
            <a:r>
              <a:rPr lang="en-US" altLang="en-US" sz="2300" dirty="0"/>
              <a:t>Open-invoice method</a:t>
            </a:r>
          </a:p>
          <a:p>
            <a:pPr lvl="1">
              <a:lnSpc>
                <a:spcPct val="90000"/>
              </a:lnSpc>
            </a:pPr>
            <a:r>
              <a:rPr lang="en-US" altLang="en-US" sz="2300" dirty="0"/>
              <a:t>Balance forward method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p:txBody>
          <a:bodyPr/>
          <a:lstStyle/>
          <a:p>
            <a:r>
              <a:rPr lang="en-US" altLang="en-US" dirty="0"/>
              <a:t>BILLING</a:t>
            </a:r>
          </a:p>
        </p:txBody>
      </p:sp>
      <p:sp>
        <p:nvSpPr>
          <p:cNvPr id="456707" name="Rectangle 3"/>
          <p:cNvSpPr>
            <a:spLocks noGrp="1" noChangeArrowheads="1"/>
          </p:cNvSpPr>
          <p:nvPr>
            <p:ph type="body" idx="1"/>
          </p:nvPr>
        </p:nvSpPr>
        <p:spPr>
          <a:xfrm>
            <a:off x="457200" y="1600200"/>
            <a:ext cx="8229600" cy="4953000"/>
          </a:xfrm>
        </p:spPr>
        <p:txBody>
          <a:bodyPr/>
          <a:lstStyle/>
          <a:p>
            <a:pPr>
              <a:lnSpc>
                <a:spcPct val="90000"/>
              </a:lnSpc>
            </a:pPr>
            <a:r>
              <a:rPr lang="en-US" altLang="en-US" sz="2600" dirty="0"/>
              <a:t>OPEN-INVOICE METHOD:</a:t>
            </a:r>
          </a:p>
          <a:p>
            <a:pPr lvl="1">
              <a:lnSpc>
                <a:spcPct val="90000"/>
              </a:lnSpc>
            </a:pPr>
            <a:r>
              <a:rPr lang="en-US" altLang="en-US" sz="2300" dirty="0"/>
              <a:t>Customers pay according to each invoice</a:t>
            </a:r>
          </a:p>
          <a:p>
            <a:pPr lvl="1">
              <a:lnSpc>
                <a:spcPct val="90000"/>
              </a:lnSpc>
            </a:pPr>
            <a:r>
              <a:rPr lang="en-US" altLang="en-US" sz="2300" dirty="0"/>
              <a:t>Two copies of the invoice are typically sent to the customer</a:t>
            </a:r>
          </a:p>
          <a:p>
            <a:pPr lvl="2">
              <a:lnSpc>
                <a:spcPct val="90000"/>
              </a:lnSpc>
            </a:pPr>
            <a:r>
              <a:rPr lang="en-US" altLang="en-US" dirty="0"/>
              <a:t>Customer is asked to return one copy with payment</a:t>
            </a:r>
          </a:p>
          <a:p>
            <a:pPr lvl="2">
              <a:lnSpc>
                <a:spcPct val="90000"/>
              </a:lnSpc>
            </a:pPr>
            <a:r>
              <a:rPr lang="en-US" altLang="en-US" dirty="0"/>
              <a:t>This copy is a turnaround document called a </a:t>
            </a:r>
            <a:r>
              <a:rPr lang="en-US" altLang="en-US" b="1" i="1" dirty="0">
                <a:solidFill>
                  <a:srgbClr val="CC0000"/>
                </a:solidFill>
              </a:rPr>
              <a:t>remittance advice</a:t>
            </a:r>
            <a:endParaRPr lang="en-US" altLang="en-US" dirty="0"/>
          </a:p>
          <a:p>
            <a:pPr lvl="1">
              <a:lnSpc>
                <a:spcPct val="90000"/>
              </a:lnSpc>
            </a:pPr>
            <a:r>
              <a:rPr lang="en-US" altLang="en-US" sz="2300" dirty="0"/>
              <a:t>Advantages of open-invoice method</a:t>
            </a:r>
          </a:p>
          <a:p>
            <a:pPr lvl="2">
              <a:lnSpc>
                <a:spcPct val="90000"/>
              </a:lnSpc>
            </a:pPr>
            <a:r>
              <a:rPr lang="en-US" altLang="en-US" dirty="0"/>
              <a:t>Conducive to offering early-payment discounts</a:t>
            </a:r>
          </a:p>
          <a:p>
            <a:pPr lvl="2">
              <a:lnSpc>
                <a:spcPct val="90000"/>
              </a:lnSpc>
            </a:pPr>
            <a:r>
              <a:rPr lang="en-US" altLang="en-US" dirty="0"/>
              <a:t>Results in more uniform flow of cash collections</a:t>
            </a:r>
          </a:p>
          <a:p>
            <a:pPr lvl="1">
              <a:lnSpc>
                <a:spcPct val="90000"/>
              </a:lnSpc>
            </a:pPr>
            <a:r>
              <a:rPr lang="en-US" altLang="en-US" sz="2300" dirty="0"/>
              <a:t>Disadvantages of open-invoice method</a:t>
            </a:r>
          </a:p>
          <a:p>
            <a:pPr lvl="2">
              <a:lnSpc>
                <a:spcPct val="90000"/>
              </a:lnSpc>
            </a:pPr>
            <a:r>
              <a:rPr lang="en-US" altLang="en-US" dirty="0"/>
              <a:t>More complex to maintain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lstStyle/>
          <a:p>
            <a:r>
              <a:rPr lang="en-US" altLang="en-US" dirty="0"/>
              <a:t>BILLING</a:t>
            </a:r>
          </a:p>
        </p:txBody>
      </p:sp>
      <p:sp>
        <p:nvSpPr>
          <p:cNvPr id="457731" name="Rectangle 3"/>
          <p:cNvSpPr>
            <a:spLocks noGrp="1" noChangeArrowheads="1"/>
          </p:cNvSpPr>
          <p:nvPr>
            <p:ph type="body" idx="1"/>
          </p:nvPr>
        </p:nvSpPr>
        <p:spPr>
          <a:xfrm>
            <a:off x="457200" y="1600200"/>
            <a:ext cx="8229600" cy="4953000"/>
          </a:xfrm>
        </p:spPr>
        <p:txBody>
          <a:bodyPr/>
          <a:lstStyle/>
          <a:p>
            <a:r>
              <a:rPr lang="en-US" altLang="en-US" sz="2600" dirty="0"/>
              <a:t>BALANCE FORWARD METHOD:</a:t>
            </a:r>
          </a:p>
          <a:p>
            <a:pPr lvl="1"/>
            <a:r>
              <a:rPr lang="en-US" altLang="en-US" sz="2300" dirty="0"/>
              <a:t>Customers pay according to amount on their monthly statement, rather than by invoice</a:t>
            </a:r>
          </a:p>
          <a:p>
            <a:pPr lvl="1"/>
            <a:r>
              <a:rPr lang="en-US" altLang="en-US" sz="2300" dirty="0"/>
              <a:t>Monthly statement lists transactions since the last statement and lists the current balance</a:t>
            </a:r>
          </a:p>
          <a:p>
            <a:pPr lvl="2"/>
            <a:r>
              <a:rPr lang="en-US" altLang="en-US" dirty="0"/>
              <a:t>The tear-off portion includes pre-printed information with customer name, account number, and balance</a:t>
            </a:r>
          </a:p>
          <a:p>
            <a:pPr lvl="2"/>
            <a:r>
              <a:rPr lang="en-US" altLang="en-US" dirty="0"/>
              <a:t>Customers are asked to return the stub, which serves as the remittance advice</a:t>
            </a:r>
          </a:p>
          <a:p>
            <a:pPr lvl="2"/>
            <a:r>
              <a:rPr lang="en-US" altLang="en-US" dirty="0"/>
              <a:t>Remittances are applied against the total balance rather than against a specific invoice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p:txBody>
          <a:bodyPr/>
          <a:lstStyle/>
          <a:p>
            <a:r>
              <a:rPr lang="en-US" altLang="en-US" dirty="0"/>
              <a:t>BILLING</a:t>
            </a:r>
          </a:p>
        </p:txBody>
      </p:sp>
      <p:sp>
        <p:nvSpPr>
          <p:cNvPr id="458755" name="Rectangle 3"/>
          <p:cNvSpPr>
            <a:spLocks noGrp="1" noChangeArrowheads="1"/>
          </p:cNvSpPr>
          <p:nvPr>
            <p:ph type="body" idx="1"/>
          </p:nvPr>
        </p:nvSpPr>
        <p:spPr>
          <a:xfrm>
            <a:off x="457200" y="1600200"/>
            <a:ext cx="8229600" cy="4953000"/>
          </a:xfrm>
        </p:spPr>
        <p:txBody>
          <a:bodyPr/>
          <a:lstStyle/>
          <a:p>
            <a:pPr lvl="1"/>
            <a:r>
              <a:rPr lang="en-US" altLang="en-US" sz="2300" dirty="0"/>
              <a:t>Advantages of balance-forward method:</a:t>
            </a:r>
          </a:p>
          <a:p>
            <a:pPr lvl="2"/>
            <a:r>
              <a:rPr lang="en-US" altLang="en-US" dirty="0"/>
              <a:t>It’s more efficient and reduces costs because you don’t bill for each individual sale</a:t>
            </a:r>
          </a:p>
          <a:p>
            <a:pPr lvl="2"/>
            <a:r>
              <a:rPr lang="en-US" altLang="en-US" dirty="0"/>
              <a:t>It’s more convenient for the customer to make one monthly remittance</a:t>
            </a:r>
          </a:p>
          <a:p>
            <a:pPr lvl="2">
              <a:buFont typeface="Wingdings" panose="05000000000000000000" pitchFamily="2" charset="2"/>
              <a:buNone/>
            </a:pPr>
            <a:endParaRPr lang="en-US"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p:txBody>
          <a:bodyPr/>
          <a:lstStyle/>
          <a:p>
            <a:r>
              <a:rPr lang="en-US" altLang="en-US" dirty="0"/>
              <a:t>BILLING</a:t>
            </a:r>
          </a:p>
        </p:txBody>
      </p:sp>
      <p:sp>
        <p:nvSpPr>
          <p:cNvPr id="459779" name="Rectangle 3"/>
          <p:cNvSpPr>
            <a:spLocks noGrp="1" noChangeArrowheads="1"/>
          </p:cNvSpPr>
          <p:nvPr>
            <p:ph type="body" idx="1"/>
          </p:nvPr>
        </p:nvSpPr>
        <p:spPr>
          <a:xfrm>
            <a:off x="457200" y="1600200"/>
            <a:ext cx="8229600" cy="4953000"/>
          </a:xfrm>
        </p:spPr>
        <p:txBody>
          <a:bodyPr/>
          <a:lstStyle/>
          <a:p>
            <a:r>
              <a:rPr lang="en-US" altLang="en-US" sz="2600" dirty="0"/>
              <a:t>Cycle billing is commonly used with the balance-forward method</a:t>
            </a:r>
          </a:p>
          <a:p>
            <a:pPr lvl="1"/>
            <a:r>
              <a:rPr lang="en-US" altLang="en-US" sz="2300" dirty="0"/>
              <a:t>Monthly statements are prepared for subsets of customers at different times.</a:t>
            </a:r>
          </a:p>
          <a:p>
            <a:pPr lvl="2"/>
            <a:r>
              <a:rPr lang="en-US" altLang="en-US" dirty="0"/>
              <a:t>EXAMPLE:  Bill customers according to the following schedule:</a:t>
            </a:r>
          </a:p>
          <a:p>
            <a:pPr lvl="3"/>
            <a:r>
              <a:rPr lang="en-US" altLang="en-US" dirty="0"/>
              <a:t>1</a:t>
            </a:r>
            <a:r>
              <a:rPr lang="en-US" altLang="en-US" baseline="30000" dirty="0"/>
              <a:t>st</a:t>
            </a:r>
            <a:r>
              <a:rPr lang="en-US" altLang="en-US" dirty="0"/>
              <a:t> week of month—Last names beginning with A-F</a:t>
            </a:r>
          </a:p>
          <a:p>
            <a:pPr lvl="3"/>
            <a:r>
              <a:rPr lang="en-US" altLang="en-US" dirty="0"/>
              <a:t>2</a:t>
            </a:r>
            <a:r>
              <a:rPr lang="en-US" altLang="en-US" baseline="30000" dirty="0"/>
              <a:t>nd</a:t>
            </a:r>
            <a:r>
              <a:rPr lang="en-US" altLang="en-US" dirty="0"/>
              <a:t> week of month—Last names beginning with G-M</a:t>
            </a:r>
          </a:p>
          <a:p>
            <a:pPr lvl="3"/>
            <a:r>
              <a:rPr lang="en-US" altLang="en-US" dirty="0"/>
              <a:t>3</a:t>
            </a:r>
            <a:r>
              <a:rPr lang="en-US" altLang="en-US" baseline="30000" dirty="0"/>
              <a:t>rd</a:t>
            </a:r>
            <a:r>
              <a:rPr lang="en-US" altLang="en-US" dirty="0"/>
              <a:t> week of month—Last names beginning with N-S</a:t>
            </a:r>
          </a:p>
          <a:p>
            <a:pPr lvl="3"/>
            <a:r>
              <a:rPr lang="en-US" altLang="en-US" dirty="0"/>
              <a:t>4</a:t>
            </a:r>
            <a:r>
              <a:rPr lang="en-US" altLang="en-US" baseline="30000" dirty="0"/>
              <a:t>th</a:t>
            </a:r>
            <a:r>
              <a:rPr lang="en-US" altLang="en-US" dirty="0"/>
              <a:t> week of month—Last names beginning with T-Z</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p:txBody>
          <a:bodyPr/>
          <a:lstStyle/>
          <a:p>
            <a:r>
              <a:rPr lang="en-US" altLang="en-US" dirty="0"/>
              <a:t>BILLING</a:t>
            </a:r>
          </a:p>
        </p:txBody>
      </p:sp>
      <p:sp>
        <p:nvSpPr>
          <p:cNvPr id="460803" name="Rectangle 3"/>
          <p:cNvSpPr>
            <a:spLocks noGrp="1" noChangeArrowheads="1"/>
          </p:cNvSpPr>
          <p:nvPr>
            <p:ph type="body" idx="1"/>
          </p:nvPr>
        </p:nvSpPr>
        <p:spPr>
          <a:xfrm>
            <a:off x="457200" y="1600200"/>
            <a:ext cx="8229600" cy="4953000"/>
          </a:xfrm>
        </p:spPr>
        <p:txBody>
          <a:bodyPr/>
          <a:lstStyle/>
          <a:p>
            <a:r>
              <a:rPr lang="en-US" altLang="en-US" sz="2600" dirty="0"/>
              <a:t>Advantages of cycle billing:</a:t>
            </a:r>
          </a:p>
          <a:p>
            <a:pPr lvl="1"/>
            <a:r>
              <a:rPr lang="en-US" altLang="en-US" dirty="0"/>
              <a:t>Produces more even cash flow</a:t>
            </a:r>
          </a:p>
          <a:p>
            <a:pPr lvl="1"/>
            <a:r>
              <a:rPr lang="en-US" altLang="en-US" dirty="0"/>
              <a:t>Produces more even workload</a:t>
            </a:r>
          </a:p>
          <a:p>
            <a:pPr lvl="1"/>
            <a:r>
              <a:rPr lang="en-US" altLang="en-US" dirty="0"/>
              <a:t>Doesn’t tie up computer for several days to print statements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p:txBody>
          <a:bodyPr/>
          <a:lstStyle/>
          <a:p>
            <a:r>
              <a:rPr lang="en-US" altLang="en-US" dirty="0"/>
              <a:t>BILLING</a:t>
            </a:r>
          </a:p>
        </p:txBody>
      </p:sp>
      <p:sp>
        <p:nvSpPr>
          <p:cNvPr id="462851" name="Rectangle 3"/>
          <p:cNvSpPr>
            <a:spLocks noGrp="1" noChangeArrowheads="1"/>
          </p:cNvSpPr>
          <p:nvPr>
            <p:ph type="body" idx="1"/>
          </p:nvPr>
        </p:nvSpPr>
        <p:spPr>
          <a:xfrm>
            <a:off x="457200" y="1600200"/>
            <a:ext cx="8229600" cy="4953000"/>
          </a:xfrm>
        </p:spPr>
        <p:txBody>
          <a:bodyPr/>
          <a:lstStyle/>
          <a:p>
            <a:r>
              <a:rPr lang="en-US" altLang="en-US" sz="2600" dirty="0"/>
              <a:t>EXCEPTION PROCEDURES:  ACCOUNT ADJUSTMENTS AND WRITE-OFFS:</a:t>
            </a:r>
          </a:p>
          <a:p>
            <a:pPr lvl="1"/>
            <a:r>
              <a:rPr lang="en-US" altLang="en-US" dirty="0"/>
              <a:t>Adjustments to customer accounts may need to be made for:</a:t>
            </a:r>
          </a:p>
          <a:p>
            <a:pPr lvl="2"/>
            <a:r>
              <a:rPr lang="en-US" altLang="en-US" dirty="0"/>
              <a:t>Returns</a:t>
            </a:r>
          </a:p>
          <a:p>
            <a:pPr lvl="2"/>
            <a:r>
              <a:rPr lang="en-US" altLang="en-US" dirty="0"/>
              <a:t>Allowances for damaged goods</a:t>
            </a:r>
          </a:p>
          <a:p>
            <a:pPr lvl="2"/>
            <a:r>
              <a:rPr lang="en-US" altLang="en-US" dirty="0"/>
              <a:t>Write-offs as uncollectible</a:t>
            </a:r>
          </a:p>
          <a:p>
            <a:pPr lvl="1"/>
            <a:r>
              <a:rPr lang="en-US" altLang="en-US" dirty="0"/>
              <a:t>These adjustments are handled by the credit manager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p:txBody>
          <a:bodyPr/>
          <a:lstStyle/>
          <a:p>
            <a:r>
              <a:rPr lang="en-US" altLang="en-US" dirty="0"/>
              <a:t>BILLING</a:t>
            </a:r>
          </a:p>
        </p:txBody>
      </p:sp>
      <p:sp>
        <p:nvSpPr>
          <p:cNvPr id="463875" name="Rectangle 3"/>
          <p:cNvSpPr>
            <a:spLocks noGrp="1" noChangeArrowheads="1"/>
          </p:cNvSpPr>
          <p:nvPr>
            <p:ph type="body" idx="1"/>
          </p:nvPr>
        </p:nvSpPr>
        <p:spPr>
          <a:xfrm>
            <a:off x="457200" y="1600200"/>
            <a:ext cx="8229600" cy="4953000"/>
          </a:xfrm>
        </p:spPr>
        <p:txBody>
          <a:bodyPr/>
          <a:lstStyle/>
          <a:p>
            <a:pPr>
              <a:lnSpc>
                <a:spcPct val="90000"/>
              </a:lnSpc>
            </a:pPr>
            <a:r>
              <a:rPr lang="en-US" altLang="en-US" dirty="0"/>
              <a:t>If there’s a return, the credit manager:</a:t>
            </a:r>
          </a:p>
          <a:p>
            <a:pPr lvl="1">
              <a:lnSpc>
                <a:spcPct val="90000"/>
              </a:lnSpc>
            </a:pPr>
            <a:r>
              <a:rPr lang="en-US" altLang="en-US" dirty="0"/>
              <a:t>Receives confirmation from the receiving dock that the goods were actually returned to inventory</a:t>
            </a:r>
          </a:p>
          <a:p>
            <a:pPr lvl="1">
              <a:lnSpc>
                <a:spcPct val="90000"/>
              </a:lnSpc>
            </a:pPr>
            <a:r>
              <a:rPr lang="en-US" altLang="en-US" dirty="0"/>
              <a:t>Then issues a credit memo which authorizes the crediting of the customer’s account</a:t>
            </a:r>
          </a:p>
          <a:p>
            <a:pPr>
              <a:lnSpc>
                <a:spcPct val="90000"/>
              </a:lnSpc>
            </a:pPr>
            <a:r>
              <a:rPr lang="en-US" altLang="en-US" dirty="0"/>
              <a:t>If goods are slightly damaged, the customer may agree to keep them for a price reduction</a:t>
            </a:r>
          </a:p>
          <a:p>
            <a:pPr lvl="1">
              <a:lnSpc>
                <a:spcPct val="90000"/>
              </a:lnSpc>
            </a:pPr>
            <a:r>
              <a:rPr lang="en-US" altLang="en-US" dirty="0"/>
              <a:t>Credit manager issues a credit memo to reflect that reduction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p:txBody>
          <a:bodyPr/>
          <a:lstStyle/>
          <a:p>
            <a:r>
              <a:rPr lang="en-US" altLang="en-US" dirty="0"/>
              <a:t>BILLING</a:t>
            </a:r>
          </a:p>
        </p:txBody>
      </p:sp>
      <p:sp>
        <p:nvSpPr>
          <p:cNvPr id="464899" name="Rectangle 3"/>
          <p:cNvSpPr>
            <a:spLocks noGrp="1" noChangeArrowheads="1"/>
          </p:cNvSpPr>
          <p:nvPr>
            <p:ph type="body" idx="1"/>
          </p:nvPr>
        </p:nvSpPr>
        <p:spPr>
          <a:xfrm>
            <a:off x="457200" y="1600200"/>
            <a:ext cx="8229600" cy="4953000"/>
          </a:xfrm>
        </p:spPr>
        <p:txBody>
          <a:bodyPr/>
          <a:lstStyle/>
          <a:p>
            <a:r>
              <a:rPr lang="en-US" altLang="en-US" dirty="0"/>
              <a:t>Distribution of credit memos:</a:t>
            </a:r>
          </a:p>
          <a:p>
            <a:pPr lvl="1"/>
            <a:r>
              <a:rPr lang="en-US" altLang="en-US" dirty="0"/>
              <a:t>One copy to accounts receivable to adjust the customer account</a:t>
            </a:r>
          </a:p>
          <a:p>
            <a:pPr lvl="1"/>
            <a:r>
              <a:rPr lang="en-US" altLang="en-US" dirty="0"/>
              <a:t>One copy to the customer</a:t>
            </a:r>
          </a:p>
          <a:p>
            <a:r>
              <a:rPr lang="en-US" altLang="en-US" dirty="0"/>
              <a:t>If repeated attempts to collect payment fail, the credit manager may issue a credit memo to write off an account:</a:t>
            </a:r>
          </a:p>
          <a:p>
            <a:pPr lvl="1"/>
            <a:r>
              <a:rPr lang="en-US" altLang="en-US" dirty="0"/>
              <a:t>A copy will not be sent to the customer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p:txBody>
          <a:bodyPr/>
          <a:lstStyle/>
          <a:p>
            <a:r>
              <a:rPr lang="en-US" altLang="en-US" dirty="0"/>
              <a:t>REVENUE CYCLE BUSINESS ACTIVITIES</a:t>
            </a:r>
          </a:p>
        </p:txBody>
      </p:sp>
      <p:sp>
        <p:nvSpPr>
          <p:cNvPr id="467971" name="Rectangle 3"/>
          <p:cNvSpPr>
            <a:spLocks noGrp="1" noChangeArrowheads="1"/>
          </p:cNvSpPr>
          <p:nvPr>
            <p:ph type="body" idx="1"/>
          </p:nvPr>
        </p:nvSpPr>
        <p:spPr>
          <a:xfrm>
            <a:off x="457200" y="1600200"/>
            <a:ext cx="8229600" cy="4724400"/>
          </a:xfrm>
          <a:ln w="38100">
            <a:solidFill>
              <a:srgbClr val="1672CE"/>
            </a:solidFill>
            <a:miter lim="800000"/>
            <a:headEnd/>
            <a:tailEnd/>
          </a:ln>
        </p:spPr>
        <p:txBody>
          <a:bodyPr/>
          <a:lstStyle/>
          <a:p>
            <a:r>
              <a:rPr lang="en-US" altLang="en-US" dirty="0"/>
              <a:t>Four basic business activities are performed in the revenue cycle:</a:t>
            </a:r>
          </a:p>
          <a:p>
            <a:pPr lvl="1"/>
            <a:r>
              <a:rPr lang="en-US" altLang="en-US" dirty="0"/>
              <a:t>Sales order entry</a:t>
            </a:r>
          </a:p>
          <a:p>
            <a:pPr lvl="1"/>
            <a:r>
              <a:rPr lang="en-US" altLang="en-US" dirty="0"/>
              <a:t>Shipping</a:t>
            </a:r>
          </a:p>
          <a:p>
            <a:pPr lvl="1"/>
            <a:r>
              <a:rPr lang="en-US" altLang="en-US" dirty="0"/>
              <a:t>Billing</a:t>
            </a:r>
          </a:p>
          <a:p>
            <a:pPr lvl="1"/>
            <a:r>
              <a:rPr lang="en-US" altLang="en-US" b="1" dirty="0">
                <a:solidFill>
                  <a:srgbClr val="CC0000"/>
                </a:solidFill>
              </a:rPr>
              <a:t>Cash collection</a:t>
            </a:r>
          </a:p>
        </p:txBody>
      </p:sp>
      <p:sp>
        <p:nvSpPr>
          <p:cNvPr id="467972" name="Rectangle 4"/>
          <p:cNvSpPr>
            <a:spLocks noChangeArrowheads="1"/>
          </p:cNvSpPr>
          <p:nvPr/>
        </p:nvSpPr>
        <p:spPr bwMode="auto">
          <a:xfrm>
            <a:off x="762000" y="3962400"/>
            <a:ext cx="3505200" cy="609600"/>
          </a:xfrm>
          <a:prstGeom prst="rect">
            <a:avLst/>
          </a:prstGeom>
          <a:noFill/>
          <a:ln w="7620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67972"/>
                                        </p:tgtEl>
                                        <p:attrNameLst>
                                          <p:attrName>style.visibility</p:attrName>
                                        </p:attrNameLst>
                                      </p:cBhvr>
                                      <p:to>
                                        <p:strVal val="visible"/>
                                      </p:to>
                                    </p:set>
                                    <p:anim calcmode="lin" valueType="num">
                                      <p:cBhvr>
                                        <p:cTn id="7" dur="500" fill="hold"/>
                                        <p:tgtEl>
                                          <p:spTgt spid="467972"/>
                                        </p:tgtEl>
                                        <p:attrNameLst>
                                          <p:attrName>ppt_w</p:attrName>
                                        </p:attrNameLst>
                                      </p:cBhvr>
                                      <p:tavLst>
                                        <p:tav tm="0">
                                          <p:val>
                                            <p:fltVal val="0"/>
                                          </p:val>
                                        </p:tav>
                                        <p:tav tm="100000">
                                          <p:val>
                                            <p:strVal val="#ppt_w"/>
                                          </p:val>
                                        </p:tav>
                                      </p:tavLst>
                                    </p:anim>
                                    <p:anim calcmode="lin" valueType="num">
                                      <p:cBhvr>
                                        <p:cTn id="8" dur="500" fill="hold"/>
                                        <p:tgtEl>
                                          <p:spTgt spid="46797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r>
              <a:rPr lang="en-US" altLang="en-US" dirty="0"/>
              <a:t>CASH COLLECTIONS</a:t>
            </a:r>
          </a:p>
        </p:txBody>
      </p:sp>
      <p:sp>
        <p:nvSpPr>
          <p:cNvPr id="468995"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600" dirty="0"/>
              <a:t>The final activity in the revenue cycle is collecting cash from customers</a:t>
            </a:r>
          </a:p>
          <a:p>
            <a:pPr>
              <a:lnSpc>
                <a:spcPct val="90000"/>
              </a:lnSpc>
            </a:pPr>
            <a:r>
              <a:rPr lang="en-US" altLang="en-US" sz="2600" dirty="0"/>
              <a:t>The cashier, who reports to the treasurer, handles customer remittances and deposits them in the bank</a:t>
            </a:r>
          </a:p>
          <a:p>
            <a:pPr>
              <a:lnSpc>
                <a:spcPct val="90000"/>
              </a:lnSpc>
            </a:pPr>
            <a:r>
              <a:rPr lang="en-US" altLang="en-US" sz="2600" dirty="0"/>
              <a:t>Because cash and checks are highly vulnerable, controls should be in place to discourage theft</a:t>
            </a:r>
          </a:p>
          <a:p>
            <a:pPr lvl="1">
              <a:lnSpc>
                <a:spcPct val="90000"/>
              </a:lnSpc>
            </a:pPr>
            <a:r>
              <a:rPr lang="en-US" altLang="en-US" sz="2300" dirty="0"/>
              <a:t>Accounts receivable personnel should not have access to cash (including checks)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a:ln/>
        </p:spPr>
        <p:txBody>
          <a:bodyPr/>
          <a:lstStyle/>
          <a:p>
            <a:r>
              <a:rPr lang="en-US" altLang="en-US" dirty="0"/>
              <a:t>CASH COLLECTIONS</a:t>
            </a:r>
          </a:p>
        </p:txBody>
      </p:sp>
      <p:sp>
        <p:nvSpPr>
          <p:cNvPr id="471043"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b="1" dirty="0">
                <a:solidFill>
                  <a:srgbClr val="CC0000"/>
                </a:solidFill>
              </a:rPr>
              <a:t>Turnaround documents forwarded to accounts receivable</a:t>
            </a:r>
          </a:p>
        </p:txBody>
      </p:sp>
      <p:sp>
        <p:nvSpPr>
          <p:cNvPr id="471044" name="Rectangle 4"/>
          <p:cNvSpPr>
            <a:spLocks noChangeArrowheads="1"/>
          </p:cNvSpPr>
          <p:nvPr/>
        </p:nvSpPr>
        <p:spPr bwMode="auto">
          <a:xfrm>
            <a:off x="1828800" y="3048000"/>
            <a:ext cx="6400800" cy="1828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rgbClr val="1672CE"/>
                </a:solidFill>
                <a:latin typeface="Arial" panose="020B0604020202020204" pitchFamily="34" charset="0"/>
              </a:defRPr>
            </a:lvl1pPr>
            <a:lvl2pPr marL="742950" indent="-285750">
              <a:spcBef>
                <a:spcPct val="20000"/>
              </a:spcBef>
              <a:buChar char="–"/>
              <a:defRPr sz="2800">
                <a:solidFill>
                  <a:srgbClr val="1672CE"/>
                </a:solidFill>
                <a:latin typeface="Arial" panose="020B0604020202020204" pitchFamily="34" charset="0"/>
              </a:defRPr>
            </a:lvl2pPr>
            <a:lvl3pPr marL="1143000" indent="-228600">
              <a:spcBef>
                <a:spcPct val="20000"/>
              </a:spcBef>
              <a:buChar char="•"/>
              <a:defRPr sz="2400">
                <a:solidFill>
                  <a:srgbClr val="1672CE"/>
                </a:solidFill>
                <a:latin typeface="Arial" panose="020B0604020202020204" pitchFamily="34" charset="0"/>
              </a:defRPr>
            </a:lvl3pPr>
            <a:lvl4pPr marL="1600200" indent="-228600">
              <a:spcBef>
                <a:spcPct val="20000"/>
              </a:spcBef>
              <a:buChar char="–"/>
              <a:defRPr sz="2000">
                <a:solidFill>
                  <a:srgbClr val="1672CE"/>
                </a:solidFill>
                <a:latin typeface="Arial" panose="020B0604020202020204" pitchFamily="34" charset="0"/>
              </a:defRPr>
            </a:lvl4pPr>
            <a:lvl5pPr marL="2057400" indent="-228600">
              <a:spcBef>
                <a:spcPct val="20000"/>
              </a:spcBef>
              <a:buChar char="»"/>
              <a:defRPr sz="2000">
                <a:solidFill>
                  <a:srgbClr val="1672CE"/>
                </a:solidFill>
                <a:latin typeface="Arial" panose="020B0604020202020204" pitchFamily="34" charset="0"/>
              </a:defRPr>
            </a:lvl5pPr>
            <a:lvl6pPr marL="2514600" indent="-228600" fontAlgn="base">
              <a:spcBef>
                <a:spcPct val="20000"/>
              </a:spcBef>
              <a:spcAft>
                <a:spcPct val="0"/>
              </a:spcAft>
              <a:buChar char="»"/>
              <a:defRPr sz="2000">
                <a:solidFill>
                  <a:srgbClr val="1672CE"/>
                </a:solidFill>
                <a:latin typeface="Arial" panose="020B0604020202020204" pitchFamily="34" charset="0"/>
              </a:defRPr>
            </a:lvl6pPr>
            <a:lvl7pPr marL="2971800" indent="-228600" fontAlgn="base">
              <a:spcBef>
                <a:spcPct val="20000"/>
              </a:spcBef>
              <a:spcAft>
                <a:spcPct val="0"/>
              </a:spcAft>
              <a:buChar char="»"/>
              <a:defRPr sz="2000">
                <a:solidFill>
                  <a:srgbClr val="1672CE"/>
                </a:solidFill>
                <a:latin typeface="Arial" panose="020B0604020202020204" pitchFamily="34" charset="0"/>
              </a:defRPr>
            </a:lvl7pPr>
            <a:lvl8pPr marL="3429000" indent="-228600" fontAlgn="base">
              <a:spcBef>
                <a:spcPct val="20000"/>
              </a:spcBef>
              <a:spcAft>
                <a:spcPct val="0"/>
              </a:spcAft>
              <a:buChar char="»"/>
              <a:defRPr sz="2000">
                <a:solidFill>
                  <a:srgbClr val="1672CE"/>
                </a:solidFill>
                <a:latin typeface="Arial" panose="020B0604020202020204" pitchFamily="34" charset="0"/>
              </a:defRPr>
            </a:lvl8pPr>
            <a:lvl9pPr marL="3886200" indent="-228600" fontAlgn="base">
              <a:spcBef>
                <a:spcPct val="20000"/>
              </a:spcBef>
              <a:spcAft>
                <a:spcPct val="0"/>
              </a:spcAft>
              <a:buChar char="»"/>
              <a:defRPr sz="2000">
                <a:solidFill>
                  <a:srgbClr val="1672CE"/>
                </a:solidFill>
                <a:latin typeface="Arial" panose="020B0604020202020204" pitchFamily="34" charset="0"/>
              </a:defRPr>
            </a:lvl9pPr>
          </a:lstStyle>
          <a:p>
            <a:r>
              <a:rPr lang="en-US" altLang="en-US" sz="2000" dirty="0">
                <a:solidFill>
                  <a:schemeClr val="tx1"/>
                </a:solidFill>
              </a:rPr>
              <a:t>The mailroom opens customer envelopes and forwards to accounts receivable either:</a:t>
            </a:r>
          </a:p>
          <a:p>
            <a:pPr lvl="1"/>
            <a:r>
              <a:rPr lang="en-US" altLang="en-US" sz="1800" dirty="0">
                <a:solidFill>
                  <a:schemeClr val="tx1"/>
                </a:solidFill>
              </a:rPr>
              <a:t>Remittance advices</a:t>
            </a:r>
          </a:p>
          <a:p>
            <a:pPr lvl="1"/>
            <a:r>
              <a:rPr lang="en-US" altLang="en-US" sz="1800" dirty="0">
                <a:solidFill>
                  <a:schemeClr val="tx1"/>
                </a:solidFill>
              </a:rPr>
              <a:t>Photocopies of remittance advices</a:t>
            </a:r>
          </a:p>
          <a:p>
            <a:pPr lvl="1"/>
            <a:r>
              <a:rPr lang="en-US" altLang="en-US" sz="1800" dirty="0">
                <a:solidFill>
                  <a:schemeClr val="tx1"/>
                </a:solidFill>
              </a:rPr>
              <a:t>A remittance list prepared in the mailroom</a:t>
            </a:r>
          </a:p>
        </p:txBody>
      </p:sp>
    </p:spTree>
    <p:extLst>
      <p:ext uri="{BB962C8B-B14F-4D97-AF65-F5344CB8AC3E}">
        <p14:creationId xmlns:p14="http://schemas.microsoft.com/office/powerpoint/2010/main" val="1380279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1043">
                                            <p:txEl>
                                              <p:pRg st="0" end="0"/>
                                            </p:txEl>
                                          </p:spTgt>
                                        </p:tgtEl>
                                        <p:attrNameLst>
                                          <p:attrName>style.visibility</p:attrName>
                                        </p:attrNameLst>
                                      </p:cBhvr>
                                      <p:to>
                                        <p:strVal val="visible"/>
                                      </p:to>
                                    </p:set>
                                    <p:animEffect transition="in" filter="wipe(up)">
                                      <p:cBhvr>
                                        <p:cTn id="7" dur="500"/>
                                        <p:tgtEl>
                                          <p:spTgt spid="4710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71043">
                                            <p:txEl>
                                              <p:pRg st="1" end="1"/>
                                            </p:txEl>
                                          </p:spTgt>
                                        </p:tgtEl>
                                        <p:attrNameLst>
                                          <p:attrName>style.visibility</p:attrName>
                                        </p:attrNameLst>
                                      </p:cBhvr>
                                      <p:to>
                                        <p:strVal val="visible"/>
                                      </p:to>
                                    </p:set>
                                    <p:animEffect transition="in" filter="wipe(up)">
                                      <p:cBhvr>
                                        <p:cTn id="12" dur="500"/>
                                        <p:tgtEl>
                                          <p:spTgt spid="4710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471044"/>
                                        </p:tgtEl>
                                        <p:attrNameLst>
                                          <p:attrName>style.visibility</p:attrName>
                                        </p:attrNameLst>
                                      </p:cBhvr>
                                      <p:to>
                                        <p:strVal val="visible"/>
                                      </p:to>
                                    </p:set>
                                    <p:anim calcmode="lin" valueType="num">
                                      <p:cBhvr>
                                        <p:cTn id="17" dur="500" fill="hold"/>
                                        <p:tgtEl>
                                          <p:spTgt spid="471044"/>
                                        </p:tgtEl>
                                        <p:attrNameLst>
                                          <p:attrName>ppt_w</p:attrName>
                                        </p:attrNameLst>
                                      </p:cBhvr>
                                      <p:tavLst>
                                        <p:tav tm="0">
                                          <p:val>
                                            <p:fltVal val="0"/>
                                          </p:val>
                                        </p:tav>
                                        <p:tav tm="100000">
                                          <p:val>
                                            <p:strVal val="#ppt_w"/>
                                          </p:val>
                                        </p:tav>
                                      </p:tavLst>
                                    </p:anim>
                                    <p:anim calcmode="lin" valueType="num">
                                      <p:cBhvr>
                                        <p:cTn id="18" dur="500" fill="hold"/>
                                        <p:tgtEl>
                                          <p:spTgt spid="4710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3" grpId="0" build="p" bldLvl="4" autoUpdateAnimBg="0"/>
      <p:bldP spid="471044"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ln/>
        </p:spPr>
        <p:txBody>
          <a:bodyPr/>
          <a:lstStyle/>
          <a:p>
            <a:r>
              <a:rPr lang="en-US" altLang="en-US" dirty="0"/>
              <a:t>CASH COLLECTIONS</a:t>
            </a:r>
          </a:p>
        </p:txBody>
      </p:sp>
      <p:sp>
        <p:nvSpPr>
          <p:cNvPr id="472067"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dirty="0"/>
              <a:t>Turnaround documents forwarded to accounts receivable</a:t>
            </a:r>
          </a:p>
          <a:p>
            <a:pPr lvl="1"/>
            <a:r>
              <a:rPr lang="en-US" altLang="en-US" sz="2600" b="1" dirty="0">
                <a:solidFill>
                  <a:srgbClr val="CC0000"/>
                </a:solidFill>
              </a:rPr>
              <a:t>Lockbox arrangements</a:t>
            </a:r>
          </a:p>
        </p:txBody>
      </p:sp>
      <p:sp>
        <p:nvSpPr>
          <p:cNvPr id="472068" name="Rectangle 4"/>
          <p:cNvSpPr>
            <a:spLocks noChangeArrowheads="1"/>
          </p:cNvSpPr>
          <p:nvPr/>
        </p:nvSpPr>
        <p:spPr bwMode="auto">
          <a:xfrm>
            <a:off x="4953000" y="228600"/>
            <a:ext cx="4191000" cy="6324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rgbClr val="1672CE"/>
                </a:solidFill>
                <a:latin typeface="Arial" panose="020B0604020202020204" pitchFamily="34" charset="0"/>
              </a:defRPr>
            </a:lvl1pPr>
            <a:lvl2pPr marL="742950" indent="-285750">
              <a:spcBef>
                <a:spcPct val="20000"/>
              </a:spcBef>
              <a:buChar char="–"/>
              <a:defRPr sz="2800">
                <a:solidFill>
                  <a:srgbClr val="1672CE"/>
                </a:solidFill>
                <a:latin typeface="Arial" panose="020B0604020202020204" pitchFamily="34" charset="0"/>
              </a:defRPr>
            </a:lvl2pPr>
            <a:lvl3pPr marL="1143000" indent="-228600">
              <a:spcBef>
                <a:spcPct val="20000"/>
              </a:spcBef>
              <a:buChar char="•"/>
              <a:defRPr sz="2400">
                <a:solidFill>
                  <a:srgbClr val="1672CE"/>
                </a:solidFill>
                <a:latin typeface="Arial" panose="020B0604020202020204" pitchFamily="34" charset="0"/>
              </a:defRPr>
            </a:lvl3pPr>
            <a:lvl4pPr marL="1600200" indent="-228600">
              <a:spcBef>
                <a:spcPct val="20000"/>
              </a:spcBef>
              <a:buChar char="–"/>
              <a:defRPr sz="2000">
                <a:solidFill>
                  <a:srgbClr val="1672CE"/>
                </a:solidFill>
                <a:latin typeface="Arial" panose="020B0604020202020204" pitchFamily="34" charset="0"/>
              </a:defRPr>
            </a:lvl4pPr>
            <a:lvl5pPr marL="2057400" indent="-228600">
              <a:spcBef>
                <a:spcPct val="20000"/>
              </a:spcBef>
              <a:buChar char="»"/>
              <a:defRPr sz="2000">
                <a:solidFill>
                  <a:srgbClr val="1672CE"/>
                </a:solidFill>
                <a:latin typeface="Arial" panose="020B0604020202020204" pitchFamily="34" charset="0"/>
              </a:defRPr>
            </a:lvl5pPr>
            <a:lvl6pPr marL="2514600" indent="-228600" fontAlgn="base">
              <a:spcBef>
                <a:spcPct val="20000"/>
              </a:spcBef>
              <a:spcAft>
                <a:spcPct val="0"/>
              </a:spcAft>
              <a:buChar char="»"/>
              <a:defRPr sz="2000">
                <a:solidFill>
                  <a:srgbClr val="1672CE"/>
                </a:solidFill>
                <a:latin typeface="Arial" panose="020B0604020202020204" pitchFamily="34" charset="0"/>
              </a:defRPr>
            </a:lvl6pPr>
            <a:lvl7pPr marL="2971800" indent="-228600" fontAlgn="base">
              <a:spcBef>
                <a:spcPct val="20000"/>
              </a:spcBef>
              <a:spcAft>
                <a:spcPct val="0"/>
              </a:spcAft>
              <a:buChar char="»"/>
              <a:defRPr sz="2000">
                <a:solidFill>
                  <a:srgbClr val="1672CE"/>
                </a:solidFill>
                <a:latin typeface="Arial" panose="020B0604020202020204" pitchFamily="34" charset="0"/>
              </a:defRPr>
            </a:lvl7pPr>
            <a:lvl8pPr marL="3429000" indent="-228600" fontAlgn="base">
              <a:spcBef>
                <a:spcPct val="20000"/>
              </a:spcBef>
              <a:spcAft>
                <a:spcPct val="0"/>
              </a:spcAft>
              <a:buChar char="»"/>
              <a:defRPr sz="2000">
                <a:solidFill>
                  <a:srgbClr val="1672CE"/>
                </a:solidFill>
                <a:latin typeface="Arial" panose="020B0604020202020204" pitchFamily="34" charset="0"/>
              </a:defRPr>
            </a:lvl8pPr>
            <a:lvl9pPr marL="3886200" indent="-228600" fontAlgn="base">
              <a:spcBef>
                <a:spcPct val="20000"/>
              </a:spcBef>
              <a:spcAft>
                <a:spcPct val="0"/>
              </a:spcAft>
              <a:buChar char="»"/>
              <a:defRPr sz="2000">
                <a:solidFill>
                  <a:srgbClr val="1672CE"/>
                </a:solidFill>
                <a:latin typeface="Arial" panose="020B0604020202020204" pitchFamily="34" charset="0"/>
              </a:defRPr>
            </a:lvl9pPr>
          </a:lstStyle>
          <a:p>
            <a:r>
              <a:rPr lang="en-US" altLang="en-US" sz="2000" dirty="0">
                <a:solidFill>
                  <a:schemeClr val="tx1"/>
                </a:solidFill>
              </a:rPr>
              <a:t>Customers remit payments to a bank P.O. box</a:t>
            </a:r>
          </a:p>
          <a:p>
            <a:r>
              <a:rPr lang="en-US" altLang="en-US" sz="2000" dirty="0">
                <a:solidFill>
                  <a:schemeClr val="tx1"/>
                </a:solidFill>
              </a:rPr>
              <a:t>The bank sends the company:</a:t>
            </a:r>
          </a:p>
          <a:p>
            <a:pPr lvl="1"/>
            <a:r>
              <a:rPr lang="en-US" altLang="en-US" sz="1800" dirty="0">
                <a:solidFill>
                  <a:schemeClr val="tx1"/>
                </a:solidFill>
              </a:rPr>
              <a:t>Remittance advices</a:t>
            </a:r>
          </a:p>
          <a:p>
            <a:pPr lvl="1"/>
            <a:r>
              <a:rPr lang="en-US" altLang="en-US" sz="1800" dirty="0">
                <a:solidFill>
                  <a:schemeClr val="tx1"/>
                </a:solidFill>
              </a:rPr>
              <a:t>An electronic list of the remittances</a:t>
            </a:r>
          </a:p>
          <a:p>
            <a:pPr lvl="1"/>
            <a:r>
              <a:rPr lang="en-US" altLang="en-US" sz="1800" dirty="0">
                <a:solidFill>
                  <a:schemeClr val="tx1"/>
                </a:solidFill>
              </a:rPr>
              <a:t>Copies of the checks</a:t>
            </a:r>
          </a:p>
          <a:p>
            <a:r>
              <a:rPr lang="en-US" altLang="en-US" sz="2000" dirty="0">
                <a:solidFill>
                  <a:schemeClr val="tx1"/>
                </a:solidFill>
              </a:rPr>
              <a:t>Advantages:</a:t>
            </a:r>
          </a:p>
          <a:p>
            <a:pPr lvl="1"/>
            <a:r>
              <a:rPr lang="en-US" altLang="en-US" sz="1800" dirty="0">
                <a:solidFill>
                  <a:schemeClr val="tx1"/>
                </a:solidFill>
              </a:rPr>
              <a:t>Prevents theft by company employees</a:t>
            </a:r>
          </a:p>
          <a:p>
            <a:pPr lvl="1"/>
            <a:r>
              <a:rPr lang="en-US" altLang="en-US" sz="1800" dirty="0">
                <a:solidFill>
                  <a:schemeClr val="tx1"/>
                </a:solidFill>
              </a:rPr>
              <a:t>Improves cash flow management</a:t>
            </a:r>
          </a:p>
          <a:p>
            <a:pPr lvl="2"/>
            <a:r>
              <a:rPr lang="en-US" altLang="en-US" sz="1600" dirty="0">
                <a:solidFill>
                  <a:schemeClr val="tx1"/>
                </a:solidFill>
              </a:rPr>
              <a:t>Lockboxes may be regional, which reduces time in the mail</a:t>
            </a:r>
          </a:p>
          <a:p>
            <a:pPr lvl="2"/>
            <a:r>
              <a:rPr lang="en-US" altLang="en-US" sz="1600" dirty="0">
                <a:solidFill>
                  <a:schemeClr val="tx1"/>
                </a:solidFill>
              </a:rPr>
              <a:t>Checks are deposited immediately on receipt</a:t>
            </a:r>
          </a:p>
          <a:p>
            <a:pPr lvl="2"/>
            <a:r>
              <a:rPr lang="en-US" altLang="en-US" sz="1600" dirty="0">
                <a:solidFill>
                  <a:schemeClr val="tx1"/>
                </a:solidFill>
              </a:rPr>
              <a:t>Foreign banks can be utilized for international customers</a:t>
            </a:r>
          </a:p>
          <a:p>
            <a:pPr lvl="1"/>
            <a:endParaRPr lang="en-US" altLang="en-US" sz="1800" dirty="0">
              <a:solidFill>
                <a:schemeClr val="tx1"/>
              </a:solidFill>
            </a:endParaRPr>
          </a:p>
          <a:p>
            <a:pPr lvl="1"/>
            <a:endParaRPr lang="en-US" altLang="en-US" sz="1800" dirty="0">
              <a:solidFill>
                <a:schemeClr val="tx1"/>
              </a:solidFill>
            </a:endParaRPr>
          </a:p>
        </p:txBody>
      </p:sp>
    </p:spTree>
    <p:extLst>
      <p:ext uri="{BB962C8B-B14F-4D97-AF65-F5344CB8AC3E}">
        <p14:creationId xmlns:p14="http://schemas.microsoft.com/office/powerpoint/2010/main" val="2410139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anim calcmode="lin" valueType="num">
                                      <p:cBhvr>
                                        <p:cTn id="7" dur="500" fill="hold"/>
                                        <p:tgtEl>
                                          <p:spTgt spid="472068"/>
                                        </p:tgtEl>
                                        <p:attrNameLst>
                                          <p:attrName>ppt_w</p:attrName>
                                        </p:attrNameLst>
                                      </p:cBhvr>
                                      <p:tavLst>
                                        <p:tav tm="0">
                                          <p:val>
                                            <p:fltVal val="0"/>
                                          </p:val>
                                        </p:tav>
                                        <p:tav tm="100000">
                                          <p:val>
                                            <p:strVal val="#ppt_w"/>
                                          </p:val>
                                        </p:tav>
                                      </p:tavLst>
                                    </p:anim>
                                    <p:anim calcmode="lin" valueType="num">
                                      <p:cBhvr>
                                        <p:cTn id="8" dur="500" fill="hold"/>
                                        <p:tgtEl>
                                          <p:spTgt spid="4720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a:ln/>
        </p:spPr>
        <p:txBody>
          <a:bodyPr/>
          <a:lstStyle/>
          <a:p>
            <a:r>
              <a:rPr lang="en-US" altLang="en-US" dirty="0"/>
              <a:t>CASH COLLECTIONS</a:t>
            </a:r>
          </a:p>
        </p:txBody>
      </p:sp>
      <p:sp>
        <p:nvSpPr>
          <p:cNvPr id="473091"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dirty="0"/>
              <a:t>Turnaround documents forwarded to accounts receivable</a:t>
            </a:r>
          </a:p>
          <a:p>
            <a:pPr lvl="1"/>
            <a:r>
              <a:rPr lang="en-US" altLang="en-US" sz="2600" dirty="0"/>
              <a:t>Lockbox arrangements</a:t>
            </a:r>
          </a:p>
          <a:p>
            <a:pPr lvl="1"/>
            <a:r>
              <a:rPr lang="en-US" altLang="en-US" sz="2600" b="1" dirty="0">
                <a:solidFill>
                  <a:srgbClr val="CC0000"/>
                </a:solidFill>
              </a:rPr>
              <a:t>Electronic lockboxes</a:t>
            </a:r>
          </a:p>
        </p:txBody>
      </p:sp>
      <p:sp>
        <p:nvSpPr>
          <p:cNvPr id="473092" name="Rectangle 4"/>
          <p:cNvSpPr>
            <a:spLocks noChangeArrowheads="1"/>
          </p:cNvSpPr>
          <p:nvPr/>
        </p:nvSpPr>
        <p:spPr bwMode="auto">
          <a:xfrm>
            <a:off x="4648200" y="3962400"/>
            <a:ext cx="4191000" cy="2438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rgbClr val="1672CE"/>
                </a:solidFill>
                <a:latin typeface="Arial" panose="020B0604020202020204" pitchFamily="34" charset="0"/>
              </a:defRPr>
            </a:lvl1pPr>
            <a:lvl2pPr marL="742950" indent="-285750">
              <a:spcBef>
                <a:spcPct val="20000"/>
              </a:spcBef>
              <a:buChar char="–"/>
              <a:defRPr sz="2800">
                <a:solidFill>
                  <a:srgbClr val="1672CE"/>
                </a:solidFill>
                <a:latin typeface="Arial" panose="020B0604020202020204" pitchFamily="34" charset="0"/>
              </a:defRPr>
            </a:lvl2pPr>
            <a:lvl3pPr marL="1143000" indent="-228600">
              <a:spcBef>
                <a:spcPct val="20000"/>
              </a:spcBef>
              <a:buChar char="•"/>
              <a:defRPr sz="2400">
                <a:solidFill>
                  <a:srgbClr val="1672CE"/>
                </a:solidFill>
                <a:latin typeface="Arial" panose="020B0604020202020204" pitchFamily="34" charset="0"/>
              </a:defRPr>
            </a:lvl3pPr>
            <a:lvl4pPr marL="1600200" indent="-228600">
              <a:spcBef>
                <a:spcPct val="20000"/>
              </a:spcBef>
              <a:buChar char="–"/>
              <a:defRPr sz="2000">
                <a:solidFill>
                  <a:srgbClr val="1672CE"/>
                </a:solidFill>
                <a:latin typeface="Arial" panose="020B0604020202020204" pitchFamily="34" charset="0"/>
              </a:defRPr>
            </a:lvl4pPr>
            <a:lvl5pPr marL="2057400" indent="-228600">
              <a:spcBef>
                <a:spcPct val="20000"/>
              </a:spcBef>
              <a:buChar char="»"/>
              <a:defRPr sz="2000">
                <a:solidFill>
                  <a:srgbClr val="1672CE"/>
                </a:solidFill>
                <a:latin typeface="Arial" panose="020B0604020202020204" pitchFamily="34" charset="0"/>
              </a:defRPr>
            </a:lvl5pPr>
            <a:lvl6pPr marL="2514600" indent="-228600" fontAlgn="base">
              <a:spcBef>
                <a:spcPct val="20000"/>
              </a:spcBef>
              <a:spcAft>
                <a:spcPct val="0"/>
              </a:spcAft>
              <a:buChar char="»"/>
              <a:defRPr sz="2000">
                <a:solidFill>
                  <a:srgbClr val="1672CE"/>
                </a:solidFill>
                <a:latin typeface="Arial" panose="020B0604020202020204" pitchFamily="34" charset="0"/>
              </a:defRPr>
            </a:lvl6pPr>
            <a:lvl7pPr marL="2971800" indent="-228600" fontAlgn="base">
              <a:spcBef>
                <a:spcPct val="20000"/>
              </a:spcBef>
              <a:spcAft>
                <a:spcPct val="0"/>
              </a:spcAft>
              <a:buChar char="»"/>
              <a:defRPr sz="2000">
                <a:solidFill>
                  <a:srgbClr val="1672CE"/>
                </a:solidFill>
                <a:latin typeface="Arial" panose="020B0604020202020204" pitchFamily="34" charset="0"/>
              </a:defRPr>
            </a:lvl7pPr>
            <a:lvl8pPr marL="3429000" indent="-228600" fontAlgn="base">
              <a:spcBef>
                <a:spcPct val="20000"/>
              </a:spcBef>
              <a:spcAft>
                <a:spcPct val="0"/>
              </a:spcAft>
              <a:buChar char="»"/>
              <a:defRPr sz="2000">
                <a:solidFill>
                  <a:srgbClr val="1672CE"/>
                </a:solidFill>
                <a:latin typeface="Arial" panose="020B0604020202020204" pitchFamily="34" charset="0"/>
              </a:defRPr>
            </a:lvl8pPr>
            <a:lvl9pPr marL="3886200" indent="-228600" fontAlgn="base">
              <a:spcBef>
                <a:spcPct val="20000"/>
              </a:spcBef>
              <a:spcAft>
                <a:spcPct val="0"/>
              </a:spcAft>
              <a:buChar char="»"/>
              <a:defRPr sz="2000">
                <a:solidFill>
                  <a:srgbClr val="1672CE"/>
                </a:solidFill>
                <a:latin typeface="Arial" panose="020B0604020202020204" pitchFamily="34" charset="0"/>
              </a:defRPr>
            </a:lvl9pPr>
          </a:lstStyle>
          <a:p>
            <a:r>
              <a:rPr lang="en-US" altLang="en-US" sz="2000" dirty="0">
                <a:solidFill>
                  <a:schemeClr val="tx1"/>
                </a:solidFill>
              </a:rPr>
              <a:t>Upon receiving and scanning the checks, the bank immediately sends electronic notification to the company, including:</a:t>
            </a:r>
          </a:p>
          <a:p>
            <a:pPr lvl="1"/>
            <a:r>
              <a:rPr lang="en-US" altLang="en-US" sz="1800" dirty="0">
                <a:solidFill>
                  <a:schemeClr val="tx1"/>
                </a:solidFill>
              </a:rPr>
              <a:t>Customer account number</a:t>
            </a:r>
          </a:p>
          <a:p>
            <a:pPr lvl="1"/>
            <a:r>
              <a:rPr lang="en-US" altLang="en-US" sz="1800" dirty="0">
                <a:solidFill>
                  <a:schemeClr val="tx1"/>
                </a:solidFill>
              </a:rPr>
              <a:t>Amount remitted</a:t>
            </a:r>
          </a:p>
          <a:p>
            <a:pPr lvl="1"/>
            <a:endParaRPr lang="en-US" altLang="en-US" sz="1800" dirty="0">
              <a:solidFill>
                <a:schemeClr val="tx1"/>
              </a:solidFill>
            </a:endParaRPr>
          </a:p>
        </p:txBody>
      </p:sp>
    </p:spTree>
    <p:extLst>
      <p:ext uri="{BB962C8B-B14F-4D97-AF65-F5344CB8AC3E}">
        <p14:creationId xmlns:p14="http://schemas.microsoft.com/office/powerpoint/2010/main" val="1386622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3092"/>
                                        </p:tgtEl>
                                        <p:attrNameLst>
                                          <p:attrName>style.visibility</p:attrName>
                                        </p:attrNameLst>
                                      </p:cBhvr>
                                      <p:to>
                                        <p:strVal val="visible"/>
                                      </p:to>
                                    </p:set>
                                    <p:anim calcmode="lin" valueType="num">
                                      <p:cBhvr>
                                        <p:cTn id="7" dur="500" fill="hold"/>
                                        <p:tgtEl>
                                          <p:spTgt spid="473092"/>
                                        </p:tgtEl>
                                        <p:attrNameLst>
                                          <p:attrName>ppt_w</p:attrName>
                                        </p:attrNameLst>
                                      </p:cBhvr>
                                      <p:tavLst>
                                        <p:tav tm="0">
                                          <p:val>
                                            <p:fltVal val="0"/>
                                          </p:val>
                                        </p:tav>
                                        <p:tav tm="100000">
                                          <p:val>
                                            <p:strVal val="#ppt_w"/>
                                          </p:val>
                                        </p:tav>
                                      </p:tavLst>
                                    </p:anim>
                                    <p:anim calcmode="lin" valueType="num">
                                      <p:cBhvr>
                                        <p:cTn id="8" dur="500" fill="hold"/>
                                        <p:tgtEl>
                                          <p:spTgt spid="4730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092"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a:ln/>
        </p:spPr>
        <p:txBody>
          <a:bodyPr/>
          <a:lstStyle/>
          <a:p>
            <a:r>
              <a:rPr lang="en-US" altLang="en-US" dirty="0"/>
              <a:t>CASH COLLECTIONS</a:t>
            </a:r>
          </a:p>
        </p:txBody>
      </p:sp>
      <p:sp>
        <p:nvSpPr>
          <p:cNvPr id="474115"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dirty="0"/>
              <a:t>Turnaround documents forwarded to accounts receivable</a:t>
            </a:r>
          </a:p>
          <a:p>
            <a:pPr lvl="1"/>
            <a:r>
              <a:rPr lang="en-US" altLang="en-US" sz="2600" dirty="0"/>
              <a:t>Lockbox arrangements</a:t>
            </a:r>
          </a:p>
          <a:p>
            <a:pPr lvl="1"/>
            <a:r>
              <a:rPr lang="en-US" altLang="en-US" sz="2600" dirty="0"/>
              <a:t>Electronic lockboxes</a:t>
            </a:r>
          </a:p>
          <a:p>
            <a:pPr lvl="1"/>
            <a:r>
              <a:rPr lang="en-US" altLang="en-US" sz="2600" b="1" dirty="0">
                <a:solidFill>
                  <a:srgbClr val="CC0000"/>
                </a:solidFill>
              </a:rPr>
              <a:t>Electronic funds transfer</a:t>
            </a:r>
          </a:p>
        </p:txBody>
      </p:sp>
      <p:sp>
        <p:nvSpPr>
          <p:cNvPr id="474116" name="Rectangle 4"/>
          <p:cNvSpPr>
            <a:spLocks noChangeArrowheads="1"/>
          </p:cNvSpPr>
          <p:nvPr/>
        </p:nvSpPr>
        <p:spPr bwMode="auto">
          <a:xfrm>
            <a:off x="1905000" y="1143000"/>
            <a:ext cx="7239000" cy="2895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rgbClr val="1672CE"/>
                </a:solidFill>
                <a:latin typeface="Arial" panose="020B0604020202020204" pitchFamily="34" charset="0"/>
              </a:defRPr>
            </a:lvl1pPr>
            <a:lvl2pPr marL="742950" indent="-285750">
              <a:spcBef>
                <a:spcPct val="20000"/>
              </a:spcBef>
              <a:buChar char="–"/>
              <a:defRPr sz="2800">
                <a:solidFill>
                  <a:srgbClr val="1672CE"/>
                </a:solidFill>
                <a:latin typeface="Arial" panose="020B0604020202020204" pitchFamily="34" charset="0"/>
              </a:defRPr>
            </a:lvl2pPr>
            <a:lvl3pPr marL="1143000" indent="-228600">
              <a:spcBef>
                <a:spcPct val="20000"/>
              </a:spcBef>
              <a:buChar char="•"/>
              <a:defRPr sz="2400">
                <a:solidFill>
                  <a:srgbClr val="1672CE"/>
                </a:solidFill>
                <a:latin typeface="Arial" panose="020B0604020202020204" pitchFamily="34" charset="0"/>
              </a:defRPr>
            </a:lvl3pPr>
            <a:lvl4pPr marL="1600200" indent="-228600">
              <a:spcBef>
                <a:spcPct val="20000"/>
              </a:spcBef>
              <a:buChar char="–"/>
              <a:defRPr sz="2000">
                <a:solidFill>
                  <a:srgbClr val="1672CE"/>
                </a:solidFill>
                <a:latin typeface="Arial" panose="020B0604020202020204" pitchFamily="34" charset="0"/>
              </a:defRPr>
            </a:lvl4pPr>
            <a:lvl5pPr marL="2057400" indent="-228600">
              <a:spcBef>
                <a:spcPct val="20000"/>
              </a:spcBef>
              <a:buChar char="»"/>
              <a:defRPr sz="2000">
                <a:solidFill>
                  <a:srgbClr val="1672CE"/>
                </a:solidFill>
                <a:latin typeface="Arial" panose="020B0604020202020204" pitchFamily="34" charset="0"/>
              </a:defRPr>
            </a:lvl5pPr>
            <a:lvl6pPr marL="2514600" indent="-228600" fontAlgn="base">
              <a:spcBef>
                <a:spcPct val="20000"/>
              </a:spcBef>
              <a:spcAft>
                <a:spcPct val="0"/>
              </a:spcAft>
              <a:buChar char="»"/>
              <a:defRPr sz="2000">
                <a:solidFill>
                  <a:srgbClr val="1672CE"/>
                </a:solidFill>
                <a:latin typeface="Arial" panose="020B0604020202020204" pitchFamily="34" charset="0"/>
              </a:defRPr>
            </a:lvl6pPr>
            <a:lvl7pPr marL="2971800" indent="-228600" fontAlgn="base">
              <a:spcBef>
                <a:spcPct val="20000"/>
              </a:spcBef>
              <a:spcAft>
                <a:spcPct val="0"/>
              </a:spcAft>
              <a:buChar char="»"/>
              <a:defRPr sz="2000">
                <a:solidFill>
                  <a:srgbClr val="1672CE"/>
                </a:solidFill>
                <a:latin typeface="Arial" panose="020B0604020202020204" pitchFamily="34" charset="0"/>
              </a:defRPr>
            </a:lvl7pPr>
            <a:lvl8pPr marL="3429000" indent="-228600" fontAlgn="base">
              <a:spcBef>
                <a:spcPct val="20000"/>
              </a:spcBef>
              <a:spcAft>
                <a:spcPct val="0"/>
              </a:spcAft>
              <a:buChar char="»"/>
              <a:defRPr sz="2000">
                <a:solidFill>
                  <a:srgbClr val="1672CE"/>
                </a:solidFill>
                <a:latin typeface="Arial" panose="020B0604020202020204" pitchFamily="34" charset="0"/>
              </a:defRPr>
            </a:lvl8pPr>
            <a:lvl9pPr marL="3886200" indent="-228600" fontAlgn="base">
              <a:spcBef>
                <a:spcPct val="20000"/>
              </a:spcBef>
              <a:spcAft>
                <a:spcPct val="0"/>
              </a:spcAft>
              <a:buChar char="»"/>
              <a:defRPr sz="2000">
                <a:solidFill>
                  <a:srgbClr val="1672CE"/>
                </a:solidFill>
                <a:latin typeface="Arial" panose="020B0604020202020204" pitchFamily="34" charset="0"/>
              </a:defRPr>
            </a:lvl9pPr>
          </a:lstStyle>
          <a:p>
            <a:r>
              <a:rPr lang="en-US" altLang="en-US" sz="2000" dirty="0">
                <a:solidFill>
                  <a:schemeClr val="tx1"/>
                </a:solidFill>
              </a:rPr>
              <a:t>Customers remit payment electronically to the company’s bank</a:t>
            </a:r>
          </a:p>
          <a:p>
            <a:r>
              <a:rPr lang="en-US" altLang="en-US" sz="2000" dirty="0">
                <a:solidFill>
                  <a:schemeClr val="tx1"/>
                </a:solidFill>
              </a:rPr>
              <a:t>Eliminates mailing delays</a:t>
            </a:r>
          </a:p>
          <a:p>
            <a:r>
              <a:rPr lang="en-US" altLang="en-US" sz="2000" dirty="0">
                <a:solidFill>
                  <a:schemeClr val="tx1"/>
                </a:solidFill>
              </a:rPr>
              <a:t>Typically done through banking system’s Automated Clearing House (ACH) network</a:t>
            </a:r>
          </a:p>
          <a:p>
            <a:r>
              <a:rPr lang="en-US" altLang="en-US" sz="2000" dirty="0">
                <a:solidFill>
                  <a:schemeClr val="tx1"/>
                </a:solidFill>
              </a:rPr>
              <a:t>PROBLEM:  Some banks do not have both EDI and EFT capabilities, which complicates the task of crediting the customer’s account on a timely basis.</a:t>
            </a:r>
          </a:p>
        </p:txBody>
      </p:sp>
    </p:spTree>
    <p:extLst>
      <p:ext uri="{BB962C8B-B14F-4D97-AF65-F5344CB8AC3E}">
        <p14:creationId xmlns:p14="http://schemas.microsoft.com/office/powerpoint/2010/main" val="3661685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4116"/>
                                        </p:tgtEl>
                                        <p:attrNameLst>
                                          <p:attrName>style.visibility</p:attrName>
                                        </p:attrNameLst>
                                      </p:cBhvr>
                                      <p:to>
                                        <p:strVal val="visible"/>
                                      </p:to>
                                    </p:set>
                                    <p:anim calcmode="lin" valueType="num">
                                      <p:cBhvr>
                                        <p:cTn id="7" dur="500" fill="hold"/>
                                        <p:tgtEl>
                                          <p:spTgt spid="474116"/>
                                        </p:tgtEl>
                                        <p:attrNameLst>
                                          <p:attrName>ppt_w</p:attrName>
                                        </p:attrNameLst>
                                      </p:cBhvr>
                                      <p:tavLst>
                                        <p:tav tm="0">
                                          <p:val>
                                            <p:fltVal val="0"/>
                                          </p:val>
                                        </p:tav>
                                        <p:tav tm="100000">
                                          <p:val>
                                            <p:strVal val="#ppt_w"/>
                                          </p:val>
                                        </p:tav>
                                      </p:tavLst>
                                    </p:anim>
                                    <p:anim calcmode="lin" valueType="num">
                                      <p:cBhvr>
                                        <p:cTn id="8" dur="500" fill="hold"/>
                                        <p:tgtEl>
                                          <p:spTgt spid="4741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6"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ln/>
        </p:spPr>
        <p:txBody>
          <a:bodyPr/>
          <a:lstStyle/>
          <a:p>
            <a:r>
              <a:rPr lang="en-US" altLang="en-US" dirty="0"/>
              <a:t>CASH COLLECTIONS</a:t>
            </a:r>
          </a:p>
        </p:txBody>
      </p:sp>
      <p:sp>
        <p:nvSpPr>
          <p:cNvPr id="475139"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dirty="0"/>
              <a:t>Turnaround documents forwarded to accounts receivable</a:t>
            </a:r>
          </a:p>
          <a:p>
            <a:pPr lvl="1"/>
            <a:r>
              <a:rPr lang="en-US" altLang="en-US" sz="2600" dirty="0"/>
              <a:t>Lockbox arrangements</a:t>
            </a:r>
          </a:p>
          <a:p>
            <a:pPr lvl="1"/>
            <a:r>
              <a:rPr lang="en-US" altLang="en-US" sz="2600" dirty="0"/>
              <a:t>Electronic lockboxes</a:t>
            </a:r>
          </a:p>
          <a:p>
            <a:pPr lvl="1"/>
            <a:r>
              <a:rPr lang="en-US" altLang="en-US" sz="2600" dirty="0"/>
              <a:t>Electronic funds transfer</a:t>
            </a:r>
          </a:p>
          <a:p>
            <a:pPr lvl="1"/>
            <a:r>
              <a:rPr lang="en-US" altLang="en-US" sz="2600" b="1" dirty="0">
                <a:solidFill>
                  <a:srgbClr val="CC0000"/>
                </a:solidFill>
              </a:rPr>
              <a:t>Financial electronic data interchange (FEDI)</a:t>
            </a:r>
          </a:p>
        </p:txBody>
      </p:sp>
      <p:sp>
        <p:nvSpPr>
          <p:cNvPr id="475140" name="Rectangle 4"/>
          <p:cNvSpPr>
            <a:spLocks noChangeArrowheads="1"/>
          </p:cNvSpPr>
          <p:nvPr/>
        </p:nvSpPr>
        <p:spPr bwMode="auto">
          <a:xfrm>
            <a:off x="990600" y="4876800"/>
            <a:ext cx="7924800" cy="1447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rgbClr val="1672CE"/>
                </a:solidFill>
                <a:latin typeface="Arial" panose="020B0604020202020204" pitchFamily="34" charset="0"/>
              </a:defRPr>
            </a:lvl1pPr>
            <a:lvl2pPr marL="742950" indent="-285750">
              <a:spcBef>
                <a:spcPct val="20000"/>
              </a:spcBef>
              <a:buChar char="–"/>
              <a:defRPr sz="2800">
                <a:solidFill>
                  <a:srgbClr val="1672CE"/>
                </a:solidFill>
                <a:latin typeface="Arial" panose="020B0604020202020204" pitchFamily="34" charset="0"/>
              </a:defRPr>
            </a:lvl2pPr>
            <a:lvl3pPr marL="1143000" indent="-228600">
              <a:spcBef>
                <a:spcPct val="20000"/>
              </a:spcBef>
              <a:buChar char="•"/>
              <a:defRPr sz="2400">
                <a:solidFill>
                  <a:srgbClr val="1672CE"/>
                </a:solidFill>
                <a:latin typeface="Arial" panose="020B0604020202020204" pitchFamily="34" charset="0"/>
              </a:defRPr>
            </a:lvl3pPr>
            <a:lvl4pPr marL="1600200" indent="-228600">
              <a:spcBef>
                <a:spcPct val="20000"/>
              </a:spcBef>
              <a:buChar char="–"/>
              <a:defRPr sz="2000">
                <a:solidFill>
                  <a:srgbClr val="1672CE"/>
                </a:solidFill>
                <a:latin typeface="Arial" panose="020B0604020202020204" pitchFamily="34" charset="0"/>
              </a:defRPr>
            </a:lvl4pPr>
            <a:lvl5pPr marL="2057400" indent="-228600">
              <a:spcBef>
                <a:spcPct val="20000"/>
              </a:spcBef>
              <a:buChar char="»"/>
              <a:defRPr sz="2000">
                <a:solidFill>
                  <a:srgbClr val="1672CE"/>
                </a:solidFill>
                <a:latin typeface="Arial" panose="020B0604020202020204" pitchFamily="34" charset="0"/>
              </a:defRPr>
            </a:lvl5pPr>
            <a:lvl6pPr marL="2514600" indent="-228600" fontAlgn="base">
              <a:spcBef>
                <a:spcPct val="20000"/>
              </a:spcBef>
              <a:spcAft>
                <a:spcPct val="0"/>
              </a:spcAft>
              <a:buChar char="»"/>
              <a:defRPr sz="2000">
                <a:solidFill>
                  <a:srgbClr val="1672CE"/>
                </a:solidFill>
                <a:latin typeface="Arial" panose="020B0604020202020204" pitchFamily="34" charset="0"/>
              </a:defRPr>
            </a:lvl6pPr>
            <a:lvl7pPr marL="2971800" indent="-228600" fontAlgn="base">
              <a:spcBef>
                <a:spcPct val="20000"/>
              </a:spcBef>
              <a:spcAft>
                <a:spcPct val="0"/>
              </a:spcAft>
              <a:buChar char="»"/>
              <a:defRPr sz="2000">
                <a:solidFill>
                  <a:srgbClr val="1672CE"/>
                </a:solidFill>
                <a:latin typeface="Arial" panose="020B0604020202020204" pitchFamily="34" charset="0"/>
              </a:defRPr>
            </a:lvl7pPr>
            <a:lvl8pPr marL="3429000" indent="-228600" fontAlgn="base">
              <a:spcBef>
                <a:spcPct val="20000"/>
              </a:spcBef>
              <a:spcAft>
                <a:spcPct val="0"/>
              </a:spcAft>
              <a:buChar char="»"/>
              <a:defRPr sz="2000">
                <a:solidFill>
                  <a:srgbClr val="1672CE"/>
                </a:solidFill>
                <a:latin typeface="Arial" panose="020B0604020202020204" pitchFamily="34" charset="0"/>
              </a:defRPr>
            </a:lvl8pPr>
            <a:lvl9pPr marL="3886200" indent="-228600" fontAlgn="base">
              <a:spcBef>
                <a:spcPct val="20000"/>
              </a:spcBef>
              <a:spcAft>
                <a:spcPct val="0"/>
              </a:spcAft>
              <a:buChar char="»"/>
              <a:defRPr sz="2000">
                <a:solidFill>
                  <a:srgbClr val="1672CE"/>
                </a:solidFill>
                <a:latin typeface="Arial" panose="020B0604020202020204" pitchFamily="34" charset="0"/>
              </a:defRPr>
            </a:lvl9pPr>
          </a:lstStyle>
          <a:p>
            <a:r>
              <a:rPr lang="en-US" altLang="en-US" sz="2000" dirty="0">
                <a:solidFill>
                  <a:schemeClr val="tx1"/>
                </a:solidFill>
              </a:rPr>
              <a:t>Integrates EFT with EDI</a:t>
            </a:r>
          </a:p>
          <a:p>
            <a:r>
              <a:rPr lang="en-US" altLang="en-US" sz="2000" dirty="0">
                <a:solidFill>
                  <a:schemeClr val="tx1"/>
                </a:solidFill>
              </a:rPr>
              <a:t>Remittance data and funds transfer instructions are sent simultaneously by the customer</a:t>
            </a:r>
          </a:p>
          <a:p>
            <a:r>
              <a:rPr lang="en-US" altLang="en-US" sz="2000" dirty="0">
                <a:solidFill>
                  <a:schemeClr val="tx1"/>
                </a:solidFill>
              </a:rPr>
              <a:t>Requires that both buyer and seller use EDI-capable banks</a:t>
            </a:r>
          </a:p>
        </p:txBody>
      </p:sp>
    </p:spTree>
    <p:extLst>
      <p:ext uri="{BB962C8B-B14F-4D97-AF65-F5344CB8AC3E}">
        <p14:creationId xmlns:p14="http://schemas.microsoft.com/office/powerpoint/2010/main" val="4126068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5140"/>
                                        </p:tgtEl>
                                        <p:attrNameLst>
                                          <p:attrName>style.visibility</p:attrName>
                                        </p:attrNameLst>
                                      </p:cBhvr>
                                      <p:to>
                                        <p:strVal val="visible"/>
                                      </p:to>
                                    </p:set>
                                    <p:anim calcmode="lin" valueType="num">
                                      <p:cBhvr>
                                        <p:cTn id="7" dur="500" fill="hold"/>
                                        <p:tgtEl>
                                          <p:spTgt spid="475140"/>
                                        </p:tgtEl>
                                        <p:attrNameLst>
                                          <p:attrName>ppt_w</p:attrName>
                                        </p:attrNameLst>
                                      </p:cBhvr>
                                      <p:tavLst>
                                        <p:tav tm="0">
                                          <p:val>
                                            <p:fltVal val="0"/>
                                          </p:val>
                                        </p:tav>
                                        <p:tav tm="100000">
                                          <p:val>
                                            <p:strVal val="#ppt_w"/>
                                          </p:val>
                                        </p:tav>
                                      </p:tavLst>
                                    </p:anim>
                                    <p:anim calcmode="lin" valueType="num">
                                      <p:cBhvr>
                                        <p:cTn id="8" dur="500" fill="hold"/>
                                        <p:tgtEl>
                                          <p:spTgt spid="4751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0"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ln/>
        </p:spPr>
        <p:txBody>
          <a:bodyPr/>
          <a:lstStyle/>
          <a:p>
            <a:r>
              <a:rPr lang="en-US" altLang="en-US" dirty="0"/>
              <a:t>CASH COLLECTIONS</a:t>
            </a:r>
          </a:p>
        </p:txBody>
      </p:sp>
      <p:sp>
        <p:nvSpPr>
          <p:cNvPr id="476163"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dirty="0"/>
              <a:t>Turnaround documents forwarded to accounts receivable</a:t>
            </a:r>
          </a:p>
          <a:p>
            <a:pPr lvl="1"/>
            <a:r>
              <a:rPr lang="en-US" altLang="en-US" sz="2600" dirty="0"/>
              <a:t>Lockbox arrangements</a:t>
            </a:r>
          </a:p>
          <a:p>
            <a:pPr lvl="1"/>
            <a:r>
              <a:rPr lang="en-US" altLang="en-US" sz="2600" dirty="0"/>
              <a:t>Electronic lockboxes</a:t>
            </a:r>
          </a:p>
          <a:p>
            <a:pPr lvl="1"/>
            <a:r>
              <a:rPr lang="en-US" altLang="en-US" sz="2600" dirty="0"/>
              <a:t>Electronic funds transfer</a:t>
            </a:r>
          </a:p>
          <a:p>
            <a:pPr lvl="1"/>
            <a:r>
              <a:rPr lang="en-US" altLang="en-US" sz="2600" dirty="0"/>
              <a:t>Financial electronic data interchange (FEDI)</a:t>
            </a:r>
          </a:p>
          <a:p>
            <a:pPr lvl="1"/>
            <a:r>
              <a:rPr lang="en-US" altLang="en-US" sz="2600" b="1" dirty="0">
                <a:solidFill>
                  <a:srgbClr val="CC0000"/>
                </a:solidFill>
              </a:rPr>
              <a:t>Accept credit cards or procurement cards from customers</a:t>
            </a:r>
          </a:p>
        </p:txBody>
      </p:sp>
      <p:sp>
        <p:nvSpPr>
          <p:cNvPr id="476164" name="Rectangle 4"/>
          <p:cNvSpPr>
            <a:spLocks noChangeArrowheads="1"/>
          </p:cNvSpPr>
          <p:nvPr/>
        </p:nvSpPr>
        <p:spPr bwMode="auto">
          <a:xfrm>
            <a:off x="2286000" y="3733800"/>
            <a:ext cx="6324600" cy="1143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rgbClr val="1672CE"/>
                </a:solidFill>
                <a:latin typeface="Arial" panose="020B0604020202020204" pitchFamily="34" charset="0"/>
              </a:defRPr>
            </a:lvl1pPr>
            <a:lvl2pPr marL="742950" indent="-285750">
              <a:spcBef>
                <a:spcPct val="20000"/>
              </a:spcBef>
              <a:buChar char="–"/>
              <a:defRPr sz="2800">
                <a:solidFill>
                  <a:srgbClr val="1672CE"/>
                </a:solidFill>
                <a:latin typeface="Arial" panose="020B0604020202020204" pitchFamily="34" charset="0"/>
              </a:defRPr>
            </a:lvl2pPr>
            <a:lvl3pPr marL="1143000" indent="-228600">
              <a:spcBef>
                <a:spcPct val="20000"/>
              </a:spcBef>
              <a:buChar char="•"/>
              <a:defRPr sz="2400">
                <a:solidFill>
                  <a:srgbClr val="1672CE"/>
                </a:solidFill>
                <a:latin typeface="Arial" panose="020B0604020202020204" pitchFamily="34" charset="0"/>
              </a:defRPr>
            </a:lvl3pPr>
            <a:lvl4pPr marL="1600200" indent="-228600">
              <a:spcBef>
                <a:spcPct val="20000"/>
              </a:spcBef>
              <a:buChar char="–"/>
              <a:defRPr sz="2000">
                <a:solidFill>
                  <a:srgbClr val="1672CE"/>
                </a:solidFill>
                <a:latin typeface="Arial" panose="020B0604020202020204" pitchFamily="34" charset="0"/>
              </a:defRPr>
            </a:lvl4pPr>
            <a:lvl5pPr marL="2057400" indent="-228600">
              <a:spcBef>
                <a:spcPct val="20000"/>
              </a:spcBef>
              <a:buChar char="»"/>
              <a:defRPr sz="2000">
                <a:solidFill>
                  <a:srgbClr val="1672CE"/>
                </a:solidFill>
                <a:latin typeface="Arial" panose="020B0604020202020204" pitchFamily="34" charset="0"/>
              </a:defRPr>
            </a:lvl5pPr>
            <a:lvl6pPr marL="2514600" indent="-228600" fontAlgn="base">
              <a:spcBef>
                <a:spcPct val="20000"/>
              </a:spcBef>
              <a:spcAft>
                <a:spcPct val="0"/>
              </a:spcAft>
              <a:buChar char="»"/>
              <a:defRPr sz="2000">
                <a:solidFill>
                  <a:srgbClr val="1672CE"/>
                </a:solidFill>
                <a:latin typeface="Arial" panose="020B0604020202020204" pitchFamily="34" charset="0"/>
              </a:defRPr>
            </a:lvl6pPr>
            <a:lvl7pPr marL="2971800" indent="-228600" fontAlgn="base">
              <a:spcBef>
                <a:spcPct val="20000"/>
              </a:spcBef>
              <a:spcAft>
                <a:spcPct val="0"/>
              </a:spcAft>
              <a:buChar char="»"/>
              <a:defRPr sz="2000">
                <a:solidFill>
                  <a:srgbClr val="1672CE"/>
                </a:solidFill>
                <a:latin typeface="Arial" panose="020B0604020202020204" pitchFamily="34" charset="0"/>
              </a:defRPr>
            </a:lvl7pPr>
            <a:lvl8pPr marL="3429000" indent="-228600" fontAlgn="base">
              <a:spcBef>
                <a:spcPct val="20000"/>
              </a:spcBef>
              <a:spcAft>
                <a:spcPct val="0"/>
              </a:spcAft>
              <a:buChar char="»"/>
              <a:defRPr sz="2000">
                <a:solidFill>
                  <a:srgbClr val="1672CE"/>
                </a:solidFill>
                <a:latin typeface="Arial" panose="020B0604020202020204" pitchFamily="34" charset="0"/>
              </a:defRPr>
            </a:lvl8pPr>
            <a:lvl9pPr marL="3886200" indent="-228600" fontAlgn="base">
              <a:spcBef>
                <a:spcPct val="20000"/>
              </a:spcBef>
              <a:spcAft>
                <a:spcPct val="0"/>
              </a:spcAft>
              <a:buChar char="»"/>
              <a:defRPr sz="2000">
                <a:solidFill>
                  <a:srgbClr val="1672CE"/>
                </a:solidFill>
                <a:latin typeface="Arial" panose="020B0604020202020204" pitchFamily="34" charset="0"/>
              </a:defRPr>
            </a:lvl9pPr>
          </a:lstStyle>
          <a:p>
            <a:r>
              <a:rPr lang="en-US" altLang="en-US" sz="2000" dirty="0">
                <a:solidFill>
                  <a:schemeClr val="tx1"/>
                </a:solidFill>
              </a:rPr>
              <a:t>Speeds collection because credit card issuer usually transfers funds within two days</a:t>
            </a:r>
          </a:p>
          <a:p>
            <a:r>
              <a:rPr lang="en-US" altLang="en-US" sz="2000" dirty="0">
                <a:solidFill>
                  <a:schemeClr val="tx1"/>
                </a:solidFill>
              </a:rPr>
              <a:t>Typically costs 2-4% of gross sales price</a:t>
            </a:r>
          </a:p>
        </p:txBody>
      </p:sp>
    </p:spTree>
    <p:extLst>
      <p:ext uri="{BB962C8B-B14F-4D97-AF65-F5344CB8AC3E}">
        <p14:creationId xmlns:p14="http://schemas.microsoft.com/office/powerpoint/2010/main" val="24595237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6164"/>
                                        </p:tgtEl>
                                        <p:attrNameLst>
                                          <p:attrName>style.visibility</p:attrName>
                                        </p:attrNameLst>
                                      </p:cBhvr>
                                      <p:to>
                                        <p:strVal val="visible"/>
                                      </p:to>
                                    </p:set>
                                    <p:anim calcmode="lin" valueType="num">
                                      <p:cBhvr>
                                        <p:cTn id="7" dur="500" fill="hold"/>
                                        <p:tgtEl>
                                          <p:spTgt spid="476164"/>
                                        </p:tgtEl>
                                        <p:attrNameLst>
                                          <p:attrName>ppt_w</p:attrName>
                                        </p:attrNameLst>
                                      </p:cBhvr>
                                      <p:tavLst>
                                        <p:tav tm="0">
                                          <p:val>
                                            <p:fltVal val="0"/>
                                          </p:val>
                                        </p:tav>
                                        <p:tav tm="100000">
                                          <p:val>
                                            <p:strVal val="#ppt_w"/>
                                          </p:val>
                                        </p:tav>
                                      </p:tavLst>
                                    </p:anim>
                                    <p:anim calcmode="lin" valueType="num">
                                      <p:cBhvr>
                                        <p:cTn id="8" dur="500" fill="hold"/>
                                        <p:tgtEl>
                                          <p:spTgt spid="476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4"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a:ln/>
        </p:spPr>
        <p:txBody>
          <a:bodyPr/>
          <a:lstStyle/>
          <a:p>
            <a:r>
              <a:rPr lang="en-US" altLang="en-US" dirty="0"/>
              <a:t>CASH COLLECTIONS</a:t>
            </a:r>
          </a:p>
        </p:txBody>
      </p:sp>
      <p:sp>
        <p:nvSpPr>
          <p:cNvPr id="477187" name="Rectangle 3"/>
          <p:cNvSpPr>
            <a:spLocks noGrp="1" noChangeArrowheads="1"/>
          </p:cNvSpPr>
          <p:nvPr>
            <p:ph type="body" idx="1"/>
          </p:nvPr>
        </p:nvSpPr>
        <p:spPr>
          <a:xfrm>
            <a:off x="457200" y="1600200"/>
            <a:ext cx="8229600" cy="4724400"/>
          </a:xfrm>
          <a:ln/>
        </p:spPr>
        <p:txBody>
          <a:bodyPr/>
          <a:lstStyle/>
          <a:p>
            <a:r>
              <a:rPr lang="en-US" altLang="en-US" sz="3000" dirty="0"/>
              <a:t>Possible approaches to collecting cash:</a:t>
            </a:r>
          </a:p>
          <a:p>
            <a:pPr lvl="1"/>
            <a:r>
              <a:rPr lang="en-US" altLang="en-US" sz="2600" dirty="0"/>
              <a:t>Turnaround documents forwarded to accounts receivable</a:t>
            </a:r>
          </a:p>
          <a:p>
            <a:pPr lvl="1"/>
            <a:r>
              <a:rPr lang="en-US" altLang="en-US" sz="2600" dirty="0"/>
              <a:t>Lockbox arrangements</a:t>
            </a:r>
          </a:p>
          <a:p>
            <a:pPr lvl="1"/>
            <a:r>
              <a:rPr lang="en-US" altLang="en-US" sz="2600" dirty="0"/>
              <a:t>Electronic lockboxes</a:t>
            </a:r>
          </a:p>
          <a:p>
            <a:pPr lvl="1"/>
            <a:r>
              <a:rPr lang="en-US" altLang="en-US" sz="2600" dirty="0"/>
              <a:t>Electronic funds transfer</a:t>
            </a:r>
          </a:p>
          <a:p>
            <a:pPr lvl="1"/>
            <a:r>
              <a:rPr lang="en-US" altLang="en-US" sz="2600" dirty="0"/>
              <a:t>Financial electronic data interchange (FEDI)</a:t>
            </a:r>
          </a:p>
          <a:p>
            <a:pPr lvl="1"/>
            <a:r>
              <a:rPr lang="en-US" altLang="en-US" sz="2600" dirty="0"/>
              <a:t>Accept credit cards or procurement cards from customers</a:t>
            </a:r>
          </a:p>
          <a:p>
            <a:pPr lvl="1"/>
            <a:r>
              <a:rPr lang="en-US" altLang="en-US" sz="2600" b="1" dirty="0">
                <a:solidFill>
                  <a:srgbClr val="CC0000"/>
                </a:solidFill>
              </a:rPr>
              <a:t>Electronic bill payment</a:t>
            </a:r>
          </a:p>
        </p:txBody>
      </p:sp>
    </p:spTree>
    <p:extLst>
      <p:ext uri="{BB962C8B-B14F-4D97-AF65-F5344CB8AC3E}">
        <p14:creationId xmlns:p14="http://schemas.microsoft.com/office/powerpoint/2010/main" val="1675439756"/>
      </p:ext>
    </p:extLst>
  </p:cSld>
  <p:clrMapOvr>
    <a:masterClrMapping/>
  </p:clrMapOvr>
  <p:timing>
    <p:tnLst>
      <p:par>
        <p:cTn id="1" dur="indefinite" restart="never" nodeType="tmRoot"/>
      </p:par>
    </p:tn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Layers</Template>
  <TotalTime>5442</TotalTime>
  <Words>2579</Words>
  <Application>Microsoft Office PowerPoint</Application>
  <PresentationFormat>On-screen Show (4:3)</PresentationFormat>
  <Paragraphs>392</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Times New Roman</vt:lpstr>
      <vt:lpstr>Wingdings</vt:lpstr>
      <vt:lpstr>Layers</vt:lpstr>
      <vt:lpstr>PowerPoint Presentation</vt:lpstr>
      <vt:lpstr>INTRODUCTION</vt:lpstr>
      <vt:lpstr>INTRODUCTION</vt:lpstr>
      <vt:lpstr>INTRODUCTION</vt:lpstr>
      <vt:lpstr>INTRODUCTION</vt:lpstr>
      <vt:lpstr>INTRODUCTION</vt:lpstr>
      <vt:lpstr>INTRODUCTION</vt:lpstr>
      <vt:lpstr>INTRODUCTION</vt:lpstr>
      <vt:lpstr>REVENUE CYCLE BUSINESS ACTIVITIES</vt:lpstr>
      <vt:lpstr>REVENUE CYCLE BUSINESS ACTIVITIES</vt:lpstr>
      <vt:lpstr>SALES ORDER ENTRY</vt:lpstr>
      <vt:lpstr>SALES ORDER ENTRY</vt:lpstr>
      <vt:lpstr>SALES ORDER ENTRY</vt:lpstr>
      <vt:lpstr>SALES ORDER ENTRY</vt:lpstr>
      <vt:lpstr>SALES ORDER ENTRY</vt:lpstr>
      <vt:lpstr>SALES ORDER ENTRY</vt:lpstr>
      <vt:lpstr>SALES ORDER ENTRY</vt:lpstr>
      <vt:lpstr>SALES ORDER ENTRY</vt:lpstr>
      <vt:lpstr>SALES ORDER ENTRY</vt:lpstr>
      <vt:lpstr>SALES ORDER ENTRY</vt:lpstr>
      <vt:lpstr>SALES ORDER ENTRY</vt:lpstr>
      <vt:lpstr>SALES ORDER ENTRY</vt:lpstr>
      <vt:lpstr>SALES ORDER ENTRY</vt:lpstr>
      <vt:lpstr>REVENUE CYCLE BUSINESS ACTIVITIES</vt:lpstr>
      <vt:lpstr>SHIPPING</vt:lpstr>
      <vt:lpstr>SHIPPING</vt:lpstr>
      <vt:lpstr>SHIPPING</vt:lpstr>
      <vt:lpstr>SHIPPING</vt:lpstr>
      <vt:lpstr>SHIPPING</vt:lpstr>
      <vt:lpstr>SHIPPING</vt:lpstr>
      <vt:lpstr>REVENUE CYCLE BUSINESS ACTIVITIES</vt:lpstr>
      <vt:lpstr>BILLING</vt:lpstr>
      <vt:lpstr>BILLING</vt:lpstr>
      <vt:lpstr>BILLING</vt:lpstr>
      <vt:lpstr>BILLING</vt:lpstr>
      <vt:lpstr>BILLING</vt:lpstr>
      <vt:lpstr>BILLING</vt:lpstr>
      <vt:lpstr>BILLING</vt:lpstr>
      <vt:lpstr>BILLING</vt:lpstr>
      <vt:lpstr>BILLING</vt:lpstr>
      <vt:lpstr>BILLING</vt:lpstr>
      <vt:lpstr>BILLING</vt:lpstr>
      <vt:lpstr>BILLING</vt:lpstr>
      <vt:lpstr>BILLING</vt:lpstr>
      <vt:lpstr>BILLING</vt:lpstr>
      <vt:lpstr>BILLING</vt:lpstr>
      <vt:lpstr>REVENUE CYCLE BUSINESS ACTIVITIES</vt:lpstr>
      <vt:lpstr>CASH COLLECTIONS</vt:lpstr>
      <vt:lpstr>CASH COLLECTIONS</vt:lpstr>
      <vt:lpstr>CASH COLLECTIONS</vt:lpstr>
      <vt:lpstr>CASH COLLECTIONS</vt:lpstr>
      <vt:lpstr>CASH COLLECTIONS</vt:lpstr>
      <vt:lpstr>CASH COLLECTIONS</vt:lpstr>
      <vt:lpstr>CASH COLLECTIONS</vt:lpstr>
      <vt:lpstr>CASH COLLECTIONS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Steven Crowley</cp:lastModifiedBy>
  <cp:revision>4</cp:revision>
  <dcterms:created xsi:type="dcterms:W3CDTF">2004-06-02T02:05:04Z</dcterms:created>
  <dcterms:modified xsi:type="dcterms:W3CDTF">2015-10-20T18:59:26Z</dcterms:modified>
</cp:coreProperties>
</file>